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7" r:id="rId3"/>
    <p:sldId id="277" r:id="rId4"/>
    <p:sldId id="266" r:id="rId5"/>
    <p:sldId id="283" r:id="rId6"/>
    <p:sldId id="284" r:id="rId7"/>
    <p:sldId id="292" r:id="rId8"/>
    <p:sldId id="291" r:id="rId9"/>
    <p:sldId id="295" r:id="rId10"/>
    <p:sldId id="298" r:id="rId11"/>
    <p:sldId id="299" r:id="rId12"/>
    <p:sldId id="345" r:id="rId13"/>
    <p:sldId id="336" r:id="rId14"/>
    <p:sldId id="346" r:id="rId15"/>
    <p:sldId id="347" r:id="rId16"/>
    <p:sldId id="302" r:id="rId17"/>
    <p:sldId id="296" r:id="rId18"/>
    <p:sldId id="300" r:id="rId19"/>
    <p:sldId id="301" r:id="rId20"/>
    <p:sldId id="293" r:id="rId21"/>
    <p:sldId id="294" r:id="rId22"/>
    <p:sldId id="311" r:id="rId23"/>
    <p:sldId id="315" r:id="rId24"/>
    <p:sldId id="312" r:id="rId25"/>
    <p:sldId id="313" r:id="rId26"/>
    <p:sldId id="303" r:id="rId27"/>
    <p:sldId id="304" r:id="rId28"/>
    <p:sldId id="305" r:id="rId29"/>
    <p:sldId id="306" r:id="rId30"/>
    <p:sldId id="316" r:id="rId31"/>
    <p:sldId id="317" r:id="rId32"/>
    <p:sldId id="318" r:id="rId33"/>
    <p:sldId id="319" r:id="rId34"/>
    <p:sldId id="320" r:id="rId35"/>
    <p:sldId id="307" r:id="rId36"/>
    <p:sldId id="308" r:id="rId37"/>
    <p:sldId id="321" r:id="rId38"/>
    <p:sldId id="324" r:id="rId39"/>
    <p:sldId id="330" r:id="rId40"/>
    <p:sldId id="329" r:id="rId41"/>
    <p:sldId id="310" r:id="rId42"/>
    <p:sldId id="331" r:id="rId43"/>
    <p:sldId id="325" r:id="rId44"/>
    <p:sldId id="326" r:id="rId45"/>
    <p:sldId id="333" r:id="rId46"/>
    <p:sldId id="334" r:id="rId47"/>
    <p:sldId id="327" r:id="rId48"/>
    <p:sldId id="342" r:id="rId49"/>
    <p:sldId id="343" r:id="rId50"/>
    <p:sldId id="341" r:id="rId51"/>
    <p:sldId id="328" r:id="rId52"/>
    <p:sldId id="340" r:id="rId53"/>
    <p:sldId id="335" r:id="rId54"/>
    <p:sldId id="337" r:id="rId55"/>
    <p:sldId id="338" r:id="rId56"/>
    <p:sldId id="339" r:id="rId57"/>
    <p:sldId id="344" r:id="rId58"/>
    <p:sldId id="282" r:id="rId59"/>
    <p:sldId id="290" r:id="rId60"/>
    <p:sldId id="289" r:id="rId61"/>
    <p:sldId id="288" r:id="rId62"/>
    <p:sldId id="276" r:id="rId6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236" userDrawn="1">
          <p15:clr>
            <a:srgbClr val="A4A3A4"/>
          </p15:clr>
        </p15:guide>
        <p15:guide id="2" pos="5117" userDrawn="1">
          <p15:clr>
            <a:srgbClr val="A4A3A4"/>
          </p15:clr>
        </p15:guide>
        <p15:guide id="3" pos="1647" userDrawn="1">
          <p15:clr>
            <a:srgbClr val="A4A3A4"/>
          </p15:clr>
        </p15:guide>
        <p15:guide id="4" pos="13713" userDrawn="1">
          <p15:clr>
            <a:srgbClr val="A4A3A4"/>
          </p15:clr>
        </p15:guide>
        <p15:guide id="5" orient="horz" pos="7495" userDrawn="1">
          <p15:clr>
            <a:srgbClr val="A4A3A4"/>
          </p15:clr>
        </p15:guide>
        <p15:guide id="6" orient="horz" pos="2120" userDrawn="1">
          <p15:clr>
            <a:srgbClr val="A4A3A4"/>
          </p15:clr>
        </p15:guide>
        <p15:guide id="7" orient="horz" pos="3095" userDrawn="1">
          <p15:clr>
            <a:srgbClr val="A4A3A4"/>
          </p15:clr>
        </p15:guide>
        <p15:guide id="8" orient="horz" pos="941" userDrawn="1">
          <p15:clr>
            <a:srgbClr val="A4A3A4"/>
          </p15:clr>
        </p15:guide>
        <p15:guide id="9" orient="horz" pos="7087" userDrawn="1">
          <p15:clr>
            <a:srgbClr val="A4A3A4"/>
          </p15:clr>
        </p15:guide>
        <p15:guide id="10" orient="horz" pos="4071" userDrawn="1">
          <p15:clr>
            <a:srgbClr val="A4A3A4"/>
          </p15:clr>
        </p15:guide>
        <p15:guide id="11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42" d="100"/>
          <a:sy n="42" d="100"/>
        </p:scale>
        <p:origin x="629" y="53"/>
      </p:cViewPr>
      <p:guideLst>
        <p:guide orient="horz" pos="1236"/>
        <p:guide pos="5117"/>
        <p:guide pos="1647"/>
        <p:guide pos="13713"/>
        <p:guide orient="horz" pos="7495"/>
        <p:guide orient="horz" pos="2120"/>
        <p:guide orient="horz" pos="3095"/>
        <p:guide orient="horz" pos="941"/>
        <p:guide orient="horz" pos="7087"/>
        <p:guide orient="horz" pos="4071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B59A632-C249-43A5-8C62-8D250CCA9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218A66E-5D9F-4A22-82B1-737F2F18E0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CE6978B-BC63-4BF0-B076-A344A05CC9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ABA31C2-8CA6-4131-A865-B42F6C456B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1FBFC-F0B3-4EC9-812F-1CE7C60DAD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8873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Текст заголовка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–Иван Арсентьев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«Место ввода цитаты».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hf sldNum="0" hdr="0" ft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n.wikipedia.org/wiki/Chebyshev_distance" TargetMode="Externa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ocs.scipy.org/doc/scipy-0.14.0/reference/generated/scipy.spatial.distance.hamming.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ahabr.ru/company/ods/blog/322534/#metod-blizhayshih-sosedey" TargetMode="External"/><Relationship Id="rId2" Type="http://schemas.openxmlformats.org/officeDocument/2006/relationships/hyperlink" Target="http://www.tylervigen.com/spurious-correlations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u.coursera.org/learn/supervised-learning/lecture/gqbPl/mietriki-v-knn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26122" y="5338969"/>
            <a:ext cx="19549605" cy="460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6600" dirty="0">
                <a:latin typeface="PFBeauSansPro-Regular" panose="02000500000000020004" pitchFamily="50" charset="0"/>
              </a:rPr>
              <a:t>Занятие </a:t>
            </a:r>
            <a:r>
              <a:rPr lang="ru-RU" sz="6600" dirty="0" smtClean="0">
                <a:latin typeface="PFBeauSansPro-Regular" panose="02000500000000020004" pitchFamily="50" charset="0"/>
              </a:rPr>
              <a:t>2.2</a:t>
            </a:r>
            <a:endParaRPr lang="en-US" sz="6600" dirty="0">
              <a:latin typeface="PFBeauSansPro-Regular" panose="02000500000000020004" pitchFamily="50" charset="0"/>
            </a:endParaRPr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 smtClean="0"/>
              <a:t>Метрики расстояний </a:t>
            </a:r>
            <a:r>
              <a:rPr lang="ru-RU" dirty="0"/>
              <a:t>и </a:t>
            </a:r>
            <a:r>
              <a:rPr lang="ru-RU" dirty="0" smtClean="0"/>
              <a:t>алгоритм </a:t>
            </a:r>
            <a:r>
              <a:rPr lang="en-US" dirty="0" err="1" smtClean="0"/>
              <a:t>knn</a:t>
            </a:r>
            <a:endParaRPr lang="ru-RU" dirty="0"/>
          </a:p>
        </p:txBody>
      </p:sp>
      <p:pic>
        <p:nvPicPr>
          <p:cNvPr id="12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9718" y="1990911"/>
            <a:ext cx="3580016" cy="995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cxnSp>
        <p:nvCxnSpPr>
          <p:cNvPr id="26" name="Прямая со стрелкой 25"/>
          <p:cNvCxnSpPr>
            <a:stCxn id="41" idx="7"/>
            <a:endCxn id="42" idx="3"/>
          </p:cNvCxnSpPr>
          <p:nvPr/>
        </p:nvCxnSpPr>
        <p:spPr>
          <a:xfrm flipV="1">
            <a:off x="2841320" y="6796816"/>
            <a:ext cx="3948154" cy="1673889"/>
          </a:xfrm>
          <a:prstGeom prst="straightConnector1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1906863" y="7545824"/>
            <a:ext cx="1620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hangingPunct="1"/>
            <a:r>
              <a:rPr lang="ru-RU" sz="3600" kern="1200" dirty="0" smtClean="0">
                <a:solidFill>
                  <a:prstClr val="black"/>
                </a:solidFill>
                <a:latin typeface="Calibri" panose="020F0502020204030204"/>
              </a:rPr>
              <a:t>точка А</a:t>
            </a:r>
            <a:endParaRPr lang="ru-RU" sz="36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17372" y="5512520"/>
            <a:ext cx="1601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hangingPunct="1"/>
            <a:r>
              <a:rPr lang="ru-RU" sz="3600" kern="1200" dirty="0" smtClean="0">
                <a:solidFill>
                  <a:prstClr val="black"/>
                </a:solidFill>
                <a:latin typeface="Calibri" panose="020F0502020204030204"/>
              </a:rPr>
              <a:t>точка Б</a:t>
            </a:r>
            <a:endParaRPr lang="ru-RU" sz="36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9" name="Прямая со стрелкой 28"/>
          <p:cNvCxnSpPr/>
          <p:nvPr/>
        </p:nvCxnSpPr>
        <p:spPr>
          <a:xfrm flipV="1">
            <a:off x="1686261" y="5665075"/>
            <a:ext cx="0" cy="4914234"/>
          </a:xfrm>
          <a:prstGeom prst="straightConnector1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Прямая со стрелкой 29"/>
          <p:cNvCxnSpPr/>
          <p:nvPr/>
        </p:nvCxnSpPr>
        <p:spPr>
          <a:xfrm>
            <a:off x="1711175" y="10579310"/>
            <a:ext cx="7652281" cy="0"/>
          </a:xfrm>
          <a:prstGeom prst="straightConnector1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Прямая соединительная линия 30"/>
          <p:cNvCxnSpPr/>
          <p:nvPr/>
        </p:nvCxnSpPr>
        <p:spPr>
          <a:xfrm>
            <a:off x="2716989" y="8559147"/>
            <a:ext cx="0" cy="2020162"/>
          </a:xfrm>
          <a:prstGeom prst="line">
            <a:avLst/>
          </a:prstGeom>
          <a:noFill/>
          <a:ln w="38100" cap="flat" cmpd="sng" algn="ctr">
            <a:solidFill>
              <a:srgbClr val="5B9BD5"/>
            </a:solidFill>
            <a:prstDash val="dash"/>
            <a:miter lim="800000"/>
          </a:ln>
          <a:effectLst/>
        </p:spPr>
      </p:cxnSp>
      <p:cxnSp>
        <p:nvCxnSpPr>
          <p:cNvPr id="32" name="Прямая соединительная линия 31"/>
          <p:cNvCxnSpPr/>
          <p:nvPr/>
        </p:nvCxnSpPr>
        <p:spPr>
          <a:xfrm flipH="1">
            <a:off x="6865842" y="6803126"/>
            <a:ext cx="0" cy="3776183"/>
          </a:xfrm>
          <a:prstGeom prst="line">
            <a:avLst/>
          </a:prstGeom>
          <a:noFill/>
          <a:ln w="38100" cap="flat" cmpd="sng" algn="ctr">
            <a:solidFill>
              <a:srgbClr val="5B9BD5"/>
            </a:solidFill>
            <a:prstDash val="dash"/>
            <a:miter lim="800000"/>
          </a:ln>
          <a:effectLst/>
        </p:spPr>
      </p:cxnSp>
      <p:cxnSp>
        <p:nvCxnSpPr>
          <p:cNvPr id="33" name="Прямая соединительная линия 32"/>
          <p:cNvCxnSpPr/>
          <p:nvPr/>
        </p:nvCxnSpPr>
        <p:spPr>
          <a:xfrm flipH="1">
            <a:off x="1692704" y="8499110"/>
            <a:ext cx="1066738" cy="0"/>
          </a:xfrm>
          <a:prstGeom prst="line">
            <a:avLst/>
          </a:prstGeom>
          <a:noFill/>
          <a:ln w="38100" cap="flat" cmpd="sng" algn="ctr">
            <a:solidFill>
              <a:srgbClr val="5B9BD5"/>
            </a:solidFill>
            <a:prstDash val="dash"/>
            <a:miter lim="800000"/>
          </a:ln>
          <a:effectLst/>
        </p:spPr>
      </p:cxnSp>
      <p:cxnSp>
        <p:nvCxnSpPr>
          <p:cNvPr id="34" name="Прямая соединительная линия 33"/>
          <p:cNvCxnSpPr/>
          <p:nvPr/>
        </p:nvCxnSpPr>
        <p:spPr>
          <a:xfrm flipH="1">
            <a:off x="1686261" y="6720448"/>
            <a:ext cx="5103214" cy="0"/>
          </a:xfrm>
          <a:prstGeom prst="line">
            <a:avLst/>
          </a:prstGeom>
          <a:noFill/>
          <a:ln w="38100" cap="flat" cmpd="sng" algn="ctr">
            <a:solidFill>
              <a:srgbClr val="5B9BD5"/>
            </a:solidFill>
            <a:prstDash val="dash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575412" y="10678675"/>
                <a:ext cx="5663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а</m:t>
                          </m:r>
                        </m:sub>
                      </m:sSub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412" y="10678675"/>
                <a:ext cx="566374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566617" y="10678675"/>
                <a:ext cx="5840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б</m:t>
                          </m:r>
                        </m:sub>
                      </m:sSub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17" y="10678675"/>
                <a:ext cx="58400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165485" y="5716813"/>
                <a:ext cx="3944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85" y="5716813"/>
                <a:ext cx="3944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092099" y="8324035"/>
                <a:ext cx="49167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а</m:t>
                          </m:r>
                        </m:sub>
                      </m:sSub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099" y="8324035"/>
                <a:ext cx="49167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079276" y="6462895"/>
                <a:ext cx="5093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б</m:t>
                          </m:r>
                        </m:sub>
                      </m:sSub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276" y="6462895"/>
                <a:ext cx="50930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982237" y="10678675"/>
                <a:ext cx="4136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237" y="10678675"/>
                <a:ext cx="41363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Овал 40"/>
          <p:cNvSpPr/>
          <p:nvPr/>
        </p:nvSpPr>
        <p:spPr>
          <a:xfrm>
            <a:off x="2656952" y="8439073"/>
            <a:ext cx="216000" cy="216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Овал 41"/>
          <p:cNvSpPr/>
          <p:nvPr/>
        </p:nvSpPr>
        <p:spPr>
          <a:xfrm>
            <a:off x="6757842" y="6612448"/>
            <a:ext cx="216000" cy="216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622106" y="7749965"/>
                <a:ext cx="386581" cy="635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106" y="7749965"/>
                <a:ext cx="386581" cy="6359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2585996" y="5414628"/>
                <a:ext cx="8738482" cy="1006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u-RU" sz="5400" b="0" i="1" smtClean="0">
                                      <a:latin typeface="Cambria Math" panose="02040503050406030204" pitchFamily="18" charset="0"/>
                                    </a:rPr>
                                    <m:t>б</m:t>
                                  </m:r>
                                </m:sub>
                              </m:sSub>
                              <m:r>
                                <a:rPr lang="ru-RU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u-RU" sz="5400" b="0" i="1" smtClean="0">
                                      <a:latin typeface="Cambria Math" panose="02040503050406030204" pitchFamily="18" charset="0"/>
                                    </a:rPr>
                                    <m:t>а</m:t>
                                  </m:r>
                                </m:sub>
                              </m:s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ru-RU" sz="5400" b="0" i="1" smtClean="0">
                                      <a:latin typeface="Cambria Math" panose="02040503050406030204" pitchFamily="18" charset="0"/>
                                    </a:rPr>
                                    <m:t>б</m:t>
                                  </m:r>
                                </m:sub>
                              </m:s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ru-RU" sz="5400" b="0" i="1" smtClean="0">
                                      <a:latin typeface="Cambria Math" panose="02040503050406030204" pitchFamily="18" charset="0"/>
                                    </a:rPr>
                                    <m:t>а</m:t>
                                  </m:r>
                                </m:sub>
                              </m:s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sz="5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5996" y="5414628"/>
                <a:ext cx="8738482" cy="10062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Точки на плоскости</a:t>
            </a:r>
            <a:endParaRPr dirty="0"/>
          </a:p>
        </p:txBody>
      </p:sp>
      <p:sp>
        <p:nvSpPr>
          <p:cNvPr id="4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Евклидово расстояние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2104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cxnSp>
        <p:nvCxnSpPr>
          <p:cNvPr id="26" name="Прямая со стрелкой 25"/>
          <p:cNvCxnSpPr>
            <a:stCxn id="41" idx="7"/>
            <a:endCxn id="42" idx="3"/>
          </p:cNvCxnSpPr>
          <p:nvPr/>
        </p:nvCxnSpPr>
        <p:spPr>
          <a:xfrm flipV="1">
            <a:off x="2841320" y="6796816"/>
            <a:ext cx="3948154" cy="1673889"/>
          </a:xfrm>
          <a:prstGeom prst="straightConnector1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1906863" y="7545824"/>
            <a:ext cx="1620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hangingPunct="1"/>
            <a:r>
              <a:rPr lang="ru-RU" sz="3600" kern="1200" dirty="0" smtClean="0">
                <a:solidFill>
                  <a:prstClr val="black"/>
                </a:solidFill>
                <a:latin typeface="Calibri" panose="020F0502020204030204"/>
              </a:rPr>
              <a:t>точка А</a:t>
            </a:r>
            <a:endParaRPr lang="ru-RU" sz="36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17372" y="5512520"/>
            <a:ext cx="1601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hangingPunct="1"/>
            <a:r>
              <a:rPr lang="ru-RU" sz="3600" kern="1200" dirty="0" smtClean="0">
                <a:solidFill>
                  <a:prstClr val="black"/>
                </a:solidFill>
                <a:latin typeface="Calibri" panose="020F0502020204030204"/>
              </a:rPr>
              <a:t>точка Б</a:t>
            </a:r>
            <a:endParaRPr lang="ru-RU" sz="36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9" name="Прямая со стрелкой 28"/>
          <p:cNvCxnSpPr/>
          <p:nvPr/>
        </p:nvCxnSpPr>
        <p:spPr>
          <a:xfrm flipV="1">
            <a:off x="1686261" y="5665075"/>
            <a:ext cx="0" cy="4914234"/>
          </a:xfrm>
          <a:prstGeom prst="straightConnector1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Прямая со стрелкой 29"/>
          <p:cNvCxnSpPr/>
          <p:nvPr/>
        </p:nvCxnSpPr>
        <p:spPr>
          <a:xfrm>
            <a:off x="1711175" y="10579310"/>
            <a:ext cx="7652281" cy="0"/>
          </a:xfrm>
          <a:prstGeom prst="straightConnector1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Прямая соединительная линия 30"/>
          <p:cNvCxnSpPr/>
          <p:nvPr/>
        </p:nvCxnSpPr>
        <p:spPr>
          <a:xfrm>
            <a:off x="2716989" y="8559147"/>
            <a:ext cx="0" cy="2020162"/>
          </a:xfrm>
          <a:prstGeom prst="line">
            <a:avLst/>
          </a:prstGeom>
          <a:noFill/>
          <a:ln w="38100" cap="flat" cmpd="sng" algn="ctr">
            <a:solidFill>
              <a:srgbClr val="5B9BD5"/>
            </a:solidFill>
            <a:prstDash val="dash"/>
            <a:miter lim="800000"/>
          </a:ln>
          <a:effectLst/>
        </p:spPr>
      </p:cxnSp>
      <p:cxnSp>
        <p:nvCxnSpPr>
          <p:cNvPr id="32" name="Прямая соединительная линия 31"/>
          <p:cNvCxnSpPr/>
          <p:nvPr/>
        </p:nvCxnSpPr>
        <p:spPr>
          <a:xfrm flipH="1">
            <a:off x="6865842" y="6803126"/>
            <a:ext cx="0" cy="3776183"/>
          </a:xfrm>
          <a:prstGeom prst="line">
            <a:avLst/>
          </a:prstGeom>
          <a:noFill/>
          <a:ln w="38100" cap="flat" cmpd="sng" algn="ctr">
            <a:solidFill>
              <a:srgbClr val="5B9BD5"/>
            </a:solidFill>
            <a:prstDash val="dash"/>
            <a:miter lim="800000"/>
          </a:ln>
          <a:effectLst/>
        </p:spPr>
      </p:cxnSp>
      <p:cxnSp>
        <p:nvCxnSpPr>
          <p:cNvPr id="33" name="Прямая соединительная линия 32"/>
          <p:cNvCxnSpPr/>
          <p:nvPr/>
        </p:nvCxnSpPr>
        <p:spPr>
          <a:xfrm flipH="1">
            <a:off x="1692704" y="8499110"/>
            <a:ext cx="1066738" cy="0"/>
          </a:xfrm>
          <a:prstGeom prst="line">
            <a:avLst/>
          </a:prstGeom>
          <a:noFill/>
          <a:ln w="38100" cap="flat" cmpd="sng" algn="ctr">
            <a:solidFill>
              <a:srgbClr val="5B9BD5"/>
            </a:solidFill>
            <a:prstDash val="dash"/>
            <a:miter lim="800000"/>
          </a:ln>
          <a:effectLst/>
        </p:spPr>
      </p:cxnSp>
      <p:cxnSp>
        <p:nvCxnSpPr>
          <p:cNvPr id="34" name="Прямая соединительная линия 33"/>
          <p:cNvCxnSpPr/>
          <p:nvPr/>
        </p:nvCxnSpPr>
        <p:spPr>
          <a:xfrm flipH="1">
            <a:off x="1686261" y="6720448"/>
            <a:ext cx="5103214" cy="0"/>
          </a:xfrm>
          <a:prstGeom prst="line">
            <a:avLst/>
          </a:prstGeom>
          <a:noFill/>
          <a:ln w="38100" cap="flat" cmpd="sng" algn="ctr">
            <a:solidFill>
              <a:srgbClr val="5B9BD5"/>
            </a:solidFill>
            <a:prstDash val="dash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575412" y="10678675"/>
                <a:ext cx="5663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а</m:t>
                          </m:r>
                        </m:sub>
                      </m:sSub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412" y="10678675"/>
                <a:ext cx="566374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566617" y="10678675"/>
                <a:ext cx="5840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б</m:t>
                          </m:r>
                        </m:sub>
                      </m:sSub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17" y="10678675"/>
                <a:ext cx="58400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165485" y="5716813"/>
                <a:ext cx="39440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85" y="5716813"/>
                <a:ext cx="3944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092099" y="8324035"/>
                <a:ext cx="49167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а</m:t>
                          </m:r>
                        </m:sub>
                      </m:sSub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099" y="8324035"/>
                <a:ext cx="49167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079276" y="6462895"/>
                <a:ext cx="50930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б</m:t>
                          </m:r>
                        </m:sub>
                      </m:sSub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276" y="6462895"/>
                <a:ext cx="50930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982237" y="10678675"/>
                <a:ext cx="4136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237" y="10678675"/>
                <a:ext cx="41363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Овал 40"/>
          <p:cNvSpPr/>
          <p:nvPr/>
        </p:nvSpPr>
        <p:spPr>
          <a:xfrm>
            <a:off x="2656952" y="8439073"/>
            <a:ext cx="216000" cy="216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Овал 41"/>
          <p:cNvSpPr/>
          <p:nvPr/>
        </p:nvSpPr>
        <p:spPr>
          <a:xfrm>
            <a:off x="6757842" y="6612448"/>
            <a:ext cx="216000" cy="216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622106" y="7749965"/>
                <a:ext cx="386581" cy="635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106" y="7749965"/>
                <a:ext cx="386581" cy="6359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2585996" y="5414628"/>
                <a:ext cx="8738482" cy="1006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u-RU" sz="5400" b="0" i="1" smtClean="0">
                                      <a:latin typeface="Cambria Math" panose="02040503050406030204" pitchFamily="18" charset="0"/>
                                    </a:rPr>
                                    <m:t>б</m:t>
                                  </m:r>
                                </m:sub>
                              </m:sSub>
                              <m:r>
                                <a:rPr lang="ru-RU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u-RU" sz="5400" b="0" i="1" smtClean="0">
                                      <a:latin typeface="Cambria Math" panose="02040503050406030204" pitchFamily="18" charset="0"/>
                                    </a:rPr>
                                    <m:t>а</m:t>
                                  </m:r>
                                </m:sub>
                              </m:s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ru-RU" sz="5400" b="0" i="1" smtClean="0">
                                      <a:latin typeface="Cambria Math" panose="02040503050406030204" pitchFamily="18" charset="0"/>
                                    </a:rPr>
                                    <m:t>б</m:t>
                                  </m:r>
                                </m:sub>
                              </m:s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ru-RU" sz="5400" b="0" i="1" smtClean="0">
                                      <a:latin typeface="Cambria Math" panose="02040503050406030204" pitchFamily="18" charset="0"/>
                                    </a:rPr>
                                    <m:t>а</m:t>
                                  </m:r>
                                </m:sub>
                              </m:s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sz="5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5996" y="5414628"/>
                <a:ext cx="8738482" cy="10062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3951690" y="7766422"/>
                <a:ext cx="6007094" cy="323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5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5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5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5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ru-RU" sz="5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690" y="7766422"/>
                <a:ext cx="6007094" cy="32328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Точки на плоскости</a:t>
            </a:r>
            <a:endParaRPr dirty="0"/>
          </a:p>
        </p:txBody>
      </p:sp>
      <p:sp>
        <p:nvSpPr>
          <p:cNvPr id="4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Евклидово расстояние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3242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94179" y="6012139"/>
            <a:ext cx="19549605" cy="1664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dirty="0"/>
              <a:t>k nearest neighbor</a:t>
            </a:r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396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идея алгоритма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K </a:t>
            </a:r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ближайших соседей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 flipV="1">
            <a:off x="1680776" y="12490704"/>
            <a:ext cx="16314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V="1">
            <a:off x="1680776" y="4992624"/>
            <a:ext cx="0" cy="7498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3521972" y="7563486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2861249" y="843481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3859573" y="8698961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3015579" y="9377959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4833846" y="10396260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4313449" y="9027013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5029469" y="8274536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665917" y="9889015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6470369" y="883238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5525362" y="802619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7068162" y="837421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942939" y="837421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7054121" y="918065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5309362" y="871666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6777037" y="1002547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6662716" y="1039626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6050939" y="929463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1934719" y="6039937"/>
            <a:ext cx="22429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 smtClean="0"/>
              <a:t>кластер</a:t>
            </a:r>
          </a:p>
          <a:p>
            <a:pPr algn="ctr"/>
            <a:r>
              <a:rPr lang="ru-RU" sz="4400" dirty="0" smtClean="0"/>
              <a:t>синих</a:t>
            </a:r>
            <a:endParaRPr lang="ru-RU" sz="4400" dirty="0"/>
          </a:p>
        </p:txBody>
      </p:sp>
      <p:sp>
        <p:nvSpPr>
          <p:cNvPr id="27" name="TextBox 26"/>
          <p:cNvSpPr txBox="1"/>
          <p:nvPr/>
        </p:nvSpPr>
        <p:spPr>
          <a:xfrm>
            <a:off x="7423809" y="7154237"/>
            <a:ext cx="23407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 smtClean="0"/>
              <a:t>кластер</a:t>
            </a:r>
          </a:p>
          <a:p>
            <a:pPr algn="ctr"/>
            <a:r>
              <a:rPr lang="ru-RU" sz="4400" dirty="0" smtClean="0"/>
              <a:t>красных</a:t>
            </a:r>
            <a:endParaRPr lang="ru-RU" sz="4400" dirty="0"/>
          </a:p>
        </p:txBody>
      </p:sp>
      <p:sp>
        <p:nvSpPr>
          <p:cNvPr id="28" name="Овал 27"/>
          <p:cNvSpPr/>
          <p:nvPr/>
        </p:nvSpPr>
        <p:spPr>
          <a:xfrm>
            <a:off x="5556124" y="10504260"/>
            <a:ext cx="216000" cy="216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10993357" y="10436086"/>
            <a:ext cx="128499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 какому кластеру отнести зеленую точку?</a:t>
            </a:r>
            <a:endParaRPr lang="ru-RU" dirty="0"/>
          </a:p>
        </p:txBody>
      </p:sp>
      <p:sp>
        <p:nvSpPr>
          <p:cNvPr id="31" name="Овал 30"/>
          <p:cNvSpPr/>
          <p:nvPr/>
        </p:nvSpPr>
        <p:spPr>
          <a:xfrm>
            <a:off x="4177641" y="9125777"/>
            <a:ext cx="2972967" cy="29729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0852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идея алгоритма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20374512" cy="8293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Берем </a:t>
            </a:r>
            <a:r>
              <a:rPr lang="en-US" sz="5200" dirty="0" smtClean="0">
                <a:latin typeface="Proxima Nova Lt" panose="02000506030000020004" pitchFamily="50" charset="0"/>
              </a:rPr>
              <a:t>K </a:t>
            </a:r>
            <a:r>
              <a:rPr lang="ru-RU" sz="5200" dirty="0" smtClean="0">
                <a:latin typeface="Proxima Nova Lt" panose="02000506030000020004" pitchFamily="50" charset="0"/>
              </a:rPr>
              <a:t>ближайших соседей к зеленой точке. Берем класс, наиболее часто встречающийся среди соседей. </a:t>
            </a:r>
          </a:p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Варианты:</a:t>
            </a:r>
          </a:p>
          <a:p>
            <a:pPr marL="685800" indent="-685800" algn="l">
              <a:lnSpc>
                <a:spcPct val="130000"/>
              </a:lnSpc>
              <a:spcBef>
                <a:spcPts val="3800"/>
              </a:spcBef>
              <a:buFont typeface="Arial" panose="020B0604020202020204" pitchFamily="34" charset="0"/>
              <a:buChar char="•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Берем ближайшую точку (k = 1) – группа синих</a:t>
            </a:r>
          </a:p>
          <a:p>
            <a:pPr marL="685800" indent="-685800" algn="l">
              <a:lnSpc>
                <a:spcPct val="130000"/>
              </a:lnSpc>
              <a:spcBef>
                <a:spcPts val="3800"/>
              </a:spcBef>
              <a:buFont typeface="Arial" panose="020B0604020202020204" pitchFamily="34" charset="0"/>
              <a:buChar char="•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Учитываем несколько соседей (k = 4) – группа красных</a:t>
            </a:r>
          </a:p>
          <a:p>
            <a:pPr marL="685800" indent="-685800" algn="l">
              <a:lnSpc>
                <a:spcPct val="130000"/>
              </a:lnSpc>
              <a:spcBef>
                <a:spcPts val="3800"/>
              </a:spcBef>
              <a:buFont typeface="Arial" panose="020B0604020202020204" pitchFamily="34" charset="0"/>
              <a:buChar char="•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Учитываем вес, обратно пропорциональный расстоянию до </a:t>
            </a:r>
            <a:r>
              <a:rPr lang="ru-RU" sz="5200" dirty="0" smtClean="0">
                <a:latin typeface="Proxima Nova Lt" panose="02000506030000020004" pitchFamily="50" charset="0"/>
              </a:rPr>
              <a:t>точки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K </a:t>
            </a:r>
            <a:r>
              <a:rPr lang="ru-RU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ближайших соседей</a:t>
            </a:r>
          </a:p>
        </p:txBody>
      </p:sp>
    </p:spTree>
    <p:extLst>
      <p:ext uri="{BB962C8B-B14F-4D97-AF65-F5344CB8AC3E}">
        <p14:creationId xmlns:p14="http://schemas.microsoft.com/office/powerpoint/2010/main" val="9842354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Преимущества и недостатки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20978016" cy="7253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+ Простая реализация и интерпретация</a:t>
            </a:r>
          </a:p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+ Применим ко многим задачам классификации и регрессии</a:t>
            </a:r>
          </a:p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ru-RU" sz="5200" dirty="0" smtClean="0">
              <a:latin typeface="Proxima Nova Lt" panose="02000506030000020004" pitchFamily="50" charset="0"/>
            </a:endParaRPr>
          </a:p>
          <a:p>
            <a:pPr marL="685800" indent="-685800" algn="l">
              <a:lnSpc>
                <a:spcPct val="130000"/>
              </a:lnSpc>
              <a:spcBef>
                <a:spcPts val="3800"/>
              </a:spcBef>
              <a:buFontTx/>
              <a:buChar char="-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Число соседей </a:t>
            </a:r>
            <a:r>
              <a:rPr lang="ru-RU" sz="5200" dirty="0">
                <a:latin typeface="Proxima Nova Lt" panose="02000506030000020004" pitchFamily="50" charset="0"/>
              </a:rPr>
              <a:t>нужно задавать заранее, что </a:t>
            </a:r>
            <a:r>
              <a:rPr lang="ru-RU" sz="5200" dirty="0" smtClean="0">
                <a:latin typeface="Proxima Nova Lt" panose="02000506030000020004" pitchFamily="50" charset="0"/>
              </a:rPr>
              <a:t>иногда определяет результат</a:t>
            </a:r>
          </a:p>
          <a:p>
            <a:pPr marL="685800" indent="-685800" algn="l">
              <a:lnSpc>
                <a:spcPct val="130000"/>
              </a:lnSpc>
              <a:spcBef>
                <a:spcPts val="3800"/>
              </a:spcBef>
              <a:buFontTx/>
              <a:buChar char="-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Плохо работает при сильно пересекающихся </a:t>
            </a:r>
            <a:r>
              <a:rPr lang="ru-RU" sz="5200" dirty="0" smtClean="0">
                <a:latin typeface="Proxima Nova Lt" panose="02000506030000020004" pitchFamily="50" charset="0"/>
              </a:rPr>
              <a:t>данных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K </a:t>
            </a:r>
            <a:r>
              <a:rPr lang="ru-RU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ближайших соседей</a:t>
            </a:r>
          </a:p>
        </p:txBody>
      </p:sp>
    </p:spTree>
    <p:extLst>
      <p:ext uri="{BB962C8B-B14F-4D97-AF65-F5344CB8AC3E}">
        <p14:creationId xmlns:p14="http://schemas.microsoft.com/office/powerpoint/2010/main" val="42358106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2594179" y="6012139"/>
            <a:ext cx="19549605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/>
              <a:t>Тезис теории №2</a:t>
            </a:r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00"/>
          <a:stretch/>
        </p:blipFill>
        <p:spPr>
          <a:xfrm>
            <a:off x="0" y="0"/>
            <a:ext cx="24384000" cy="13697712"/>
          </a:xfrm>
          <a:prstGeom prst="rect">
            <a:avLst/>
          </a:prstGeom>
        </p:spPr>
      </p:pic>
      <p:sp>
        <p:nvSpPr>
          <p:cNvPr id="6" name="Shape 197"/>
          <p:cNvSpPr/>
          <p:nvPr/>
        </p:nvSpPr>
        <p:spPr>
          <a:xfrm>
            <a:off x="2555619" y="384594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полярные координаты</a:t>
            </a:r>
            <a:endParaRPr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PF BeauSans Pro SemiBold" panose="02000503000000020004" pitchFamily="50" charset="0"/>
              </a:rPr>
              <a:t>Метрики расстояний</a:t>
            </a:r>
            <a:endParaRPr sz="3000" dirty="0">
              <a:solidFill>
                <a:schemeClr val="accent6">
                  <a:lumMod val="60000"/>
                  <a:lumOff val="40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8239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учет кривизны поверхности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полярные координаты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3044" y="8406133"/>
            <a:ext cx="1874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 smtClean="0"/>
              <a:t>Гавана</a:t>
            </a:r>
            <a:endParaRPr lang="ru-RU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245600" y="5434394"/>
            <a:ext cx="1936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 smtClean="0"/>
              <a:t>Москва</a:t>
            </a:r>
            <a:endParaRPr lang="ru-RU" sz="4000" dirty="0"/>
          </a:p>
        </p:txBody>
      </p:sp>
      <p:sp>
        <p:nvSpPr>
          <p:cNvPr id="14" name="Овал 13"/>
          <p:cNvSpPr/>
          <p:nvPr/>
        </p:nvSpPr>
        <p:spPr>
          <a:xfrm>
            <a:off x="3773917" y="8615106"/>
            <a:ext cx="216000" cy="216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6997304" y="6116659"/>
            <a:ext cx="216000" cy="216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6850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1453044" y="8406133"/>
            <a:ext cx="1874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 smtClean="0"/>
              <a:t>Гавана</a:t>
            </a:r>
            <a:endParaRPr lang="ru-RU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245600" y="5434394"/>
            <a:ext cx="1936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 smtClean="0"/>
              <a:t>Москва</a:t>
            </a:r>
            <a:endParaRPr lang="ru-RU" sz="4000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 flipH="1" flipV="1">
            <a:off x="7213304" y="6332659"/>
            <a:ext cx="1784393" cy="5216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 flipV="1">
            <a:off x="3989917" y="8831106"/>
            <a:ext cx="5007780" cy="2717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Дуга 12"/>
          <p:cNvSpPr/>
          <p:nvPr/>
        </p:nvSpPr>
        <p:spPr>
          <a:xfrm rot="16200000">
            <a:off x="4234136" y="5872439"/>
            <a:ext cx="5216014" cy="5920450"/>
          </a:xfrm>
          <a:prstGeom prst="arc">
            <a:avLst>
              <a:gd name="adj1" fmla="val 16415924"/>
              <a:gd name="adj2" fmla="val 26038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3773917" y="8615106"/>
            <a:ext cx="216000" cy="216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6997304" y="6116659"/>
            <a:ext cx="216000" cy="216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603818" y="6142280"/>
                <a:ext cx="386581" cy="635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91440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ru-RU" sz="36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818" y="6142280"/>
                <a:ext cx="386581" cy="6359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1410144" y="6142280"/>
            <a:ext cx="1200008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 – </a:t>
            </a:r>
            <a:r>
              <a:rPr kumimoji="0" lang="ru-RU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длина дуги в полярных координатах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учет кривизны поверхности</a:t>
            </a:r>
            <a:endParaRPr dirty="0"/>
          </a:p>
        </p:txBody>
      </p:sp>
      <p:sp>
        <p:nvSpPr>
          <p:cNvPr id="17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полярные координаты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214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Как на самом деле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54" y="4401297"/>
            <a:ext cx="16063481" cy="8990261"/>
          </a:xfrm>
          <a:prstGeom prst="rect">
            <a:avLst/>
          </a:prstGeom>
        </p:spPr>
      </p:pic>
      <p:sp>
        <p:nvSpPr>
          <p:cNvPr id="17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полярные координаты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4441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2513964" y="8643755"/>
            <a:ext cx="7136569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40000"/>
              </a:lnSpc>
              <a:defRPr sz="86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8000" dirty="0" smtClean="0"/>
              <a:t>Константин</a:t>
            </a:r>
          </a:p>
          <a:p>
            <a:pPr>
              <a:lnSpc>
                <a:spcPct val="100000"/>
              </a:lnSpc>
            </a:pPr>
            <a:r>
              <a:rPr lang="ru-RU" sz="8000" dirty="0" smtClean="0"/>
              <a:t>Башевой</a:t>
            </a:r>
            <a:endParaRPr sz="8000" dirty="0"/>
          </a:p>
        </p:txBody>
      </p:sp>
      <p:sp>
        <p:nvSpPr>
          <p:cNvPr id="127" name="Shape 127"/>
          <p:cNvSpPr/>
          <p:nvPr/>
        </p:nvSpPr>
        <p:spPr>
          <a:xfrm>
            <a:off x="3929543" y="11141128"/>
            <a:ext cx="4305410" cy="96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40000"/>
              </a:lnSpc>
              <a:defRPr sz="3900" spc="78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r>
              <a:rPr lang="ru-RU" sz="4500" dirty="0" smtClean="0">
                <a:latin typeface="Proxima Nova Lt" panose="02000506030000020004" pitchFamily="50" charset="0"/>
              </a:rPr>
              <a:t>Старший аналитик</a:t>
            </a:r>
            <a:endParaRPr sz="4500" dirty="0">
              <a:latin typeface="Proxima Nova Lt" panose="02000506030000020004" pitchFamily="50" charset="0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15698649" y="4900082"/>
            <a:ext cx="4867663" cy="899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ct val="140000"/>
              </a:lnSpc>
              <a:defRPr sz="2800" spc="196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r>
              <a:rPr lang="en-US" sz="4000" dirty="0" smtClean="0">
                <a:latin typeface="Proxima Nova Lt" panose="02000506030000020004" pitchFamily="50" charset="0"/>
              </a:rPr>
              <a:t>kbashevoy@gmail.com</a:t>
            </a:r>
            <a:endParaRPr sz="4000" dirty="0">
              <a:latin typeface="Proxima Nova Lt" panose="02000506030000020004" pitchFamily="50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15698649" y="8077598"/>
            <a:ext cx="4795757" cy="866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ct val="140000"/>
              </a:lnSpc>
              <a:defRPr sz="2800" spc="196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r>
              <a:rPr lang="en-US" sz="4000" dirty="0" smtClean="0">
                <a:latin typeface="Proxima Nova Lt" panose="02000506030000020004" pitchFamily="50" charset="0"/>
              </a:rPr>
              <a:t>/</a:t>
            </a:r>
            <a:r>
              <a:rPr lang="en-US" sz="4000" dirty="0" err="1">
                <a:latin typeface="Proxima Nova Lt" panose="02000506030000020004" pitchFamily="50" charset="0"/>
              </a:rPr>
              <a:t>konstantin.bashevoy</a:t>
            </a:r>
            <a:endParaRPr sz="4000" dirty="0">
              <a:latin typeface="Proxima Nova Lt" panose="02000506030000020004" pitchFamily="50" charset="0"/>
            </a:endParaRPr>
          </a:p>
        </p:txBody>
      </p:sp>
      <p:pic>
        <p:nvPicPr>
          <p:cNvPr id="13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0790" y="5146239"/>
            <a:ext cx="906779" cy="688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098" y="2708769"/>
            <a:ext cx="4686300" cy="46863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111" y="8269393"/>
            <a:ext cx="627733" cy="62773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94179" y="6012139"/>
            <a:ext cx="19549605" cy="1664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 smtClean="0"/>
              <a:t>расстояние и путь</a:t>
            </a:r>
            <a:endParaRPr lang="ru-RU" dirty="0"/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12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3"/>
          <a:stretch/>
        </p:blipFill>
        <p:spPr>
          <a:xfrm>
            <a:off x="0" y="9236"/>
            <a:ext cx="24384000" cy="1369752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0"/>
            <a:ext cx="24384000" cy="13706764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Манхэттенское расстояние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18471651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Улицы Манхэттена перпендикулярны друг другу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Метрики на плоскости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3780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Длины всех путей равны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Манхэттенское расстояние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136" y="4543131"/>
            <a:ext cx="8500872" cy="858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904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Длины всех путей равны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Манхэттенское расстояние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136" y="4543131"/>
            <a:ext cx="8500872" cy="85813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562580" y="7964963"/>
                <a:ext cx="5019387" cy="22684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sz="5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2580" y="7964963"/>
                <a:ext cx="5019387" cy="22684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hape 199"/>
          <p:cNvSpPr/>
          <p:nvPr/>
        </p:nvSpPr>
        <p:spPr>
          <a:xfrm>
            <a:off x="12161520" y="5536335"/>
            <a:ext cx="11320272" cy="1940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Расстояние городских кварталов</a:t>
            </a:r>
          </a:p>
          <a:p>
            <a:pPr algn="l">
              <a:lnSpc>
                <a:spcPct val="130000"/>
              </a:lnSpc>
              <a:spcBef>
                <a:spcPts val="6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3600" dirty="0" smtClean="0">
                <a:latin typeface="Proxima Nova Lt" panose="02000506030000020004" pitchFamily="50" charset="0"/>
              </a:rPr>
              <a:t>Уменьшаем влияние сильных выбросов</a:t>
            </a:r>
            <a:endParaRPr lang="ru-RU" sz="3600" dirty="0"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7396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8" y="2840101"/>
            <a:ext cx="21517361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Для поиска оптимального решения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5740379" y="5347092"/>
            <a:ext cx="18471651" cy="4157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Сумма манхэттенских расстояний между костяшками и позициями, в которых они находятся в решённой головоломке «Пятнашки», используется в качестве эвристической функции для поиска оптимального решения</a:t>
            </a:r>
          </a:p>
        </p:txBody>
      </p:sp>
      <p:sp>
        <p:nvSpPr>
          <p:cNvPr id="7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Манхэттенское расстояние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2" y="5434807"/>
            <a:ext cx="4441057" cy="44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758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8" y="2840101"/>
            <a:ext cx="21517361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Для поиска оптимального решения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Манхэттенское расстояние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93" y="5434807"/>
            <a:ext cx="4296667" cy="4633660"/>
          </a:xfrm>
          <a:prstGeom prst="rect">
            <a:avLst/>
          </a:prstGeom>
        </p:spPr>
      </p:pic>
      <p:sp>
        <p:nvSpPr>
          <p:cNvPr id="10" name="Shape 199"/>
          <p:cNvSpPr/>
          <p:nvPr/>
        </p:nvSpPr>
        <p:spPr>
          <a:xfrm>
            <a:off x="5740379" y="5347092"/>
            <a:ext cx="18471651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В примере манхэттенское расстояние равно 4</a:t>
            </a:r>
          </a:p>
        </p:txBody>
      </p:sp>
    </p:spTree>
    <p:extLst>
      <p:ext uri="{BB962C8B-B14F-4D97-AF65-F5344CB8AC3E}">
        <p14:creationId xmlns:p14="http://schemas.microsoft.com/office/powerpoint/2010/main" val="15529447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94179" y="6012139"/>
            <a:ext cx="19549605" cy="518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 smtClean="0"/>
              <a:t>если Объекты различаются по одной координате</a:t>
            </a:r>
            <a:endParaRPr lang="ru-RU" dirty="0"/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7415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Расстояние </a:t>
            </a:r>
            <a:r>
              <a:rPr lang="ru-RU" dirty="0" err="1" smtClean="0"/>
              <a:t>чебышева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18471651" cy="6278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Пригодится, если нужно определить два объекта как «различные», если они различаются по какой-либо одной </a:t>
            </a:r>
            <a:r>
              <a:rPr lang="ru-RU" sz="5200" dirty="0" smtClean="0">
                <a:latin typeface="Proxima Nova Lt" panose="02000506030000020004" pitchFamily="50" charset="0"/>
              </a:rPr>
              <a:t>координате</a:t>
            </a:r>
            <a:endParaRPr lang="en-US" sz="5200" dirty="0" smtClean="0">
              <a:latin typeface="Proxima Nova Lt" panose="02000506030000020004" pitchFamily="50" charset="0"/>
            </a:endParaRPr>
          </a:p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5200" dirty="0">
                <a:latin typeface="Proxima Nova Lt" panose="02000506030000020004" pitchFamily="50" charset="0"/>
                <a:hlinkClick r:id="rId2"/>
              </a:rPr>
              <a:t>https://</a:t>
            </a:r>
            <a:r>
              <a:rPr lang="en-US" sz="5200" dirty="0" smtClean="0">
                <a:latin typeface="Proxima Nova Lt" panose="02000506030000020004" pitchFamily="50" charset="0"/>
                <a:hlinkClick r:id="rId2"/>
              </a:rPr>
              <a:t>en.wikipedia.org/wiki/Chebyshev_distance</a:t>
            </a:r>
            <a:endParaRPr lang="en-US" sz="5200" dirty="0" smtClean="0">
              <a:latin typeface="Proxima Nova Lt" panose="02000506030000020004" pitchFamily="50" charset="0"/>
            </a:endParaRPr>
          </a:p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5200" dirty="0">
                <a:latin typeface="Proxima Nova Lt" panose="02000506030000020004" pitchFamily="50" charset="0"/>
              </a:rPr>
              <a:t>effectively measures the time an overhead crane takes to move an object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Объекты различаются по одной координате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86059" y="12092455"/>
                <a:ext cx="6411883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60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⁡(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6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059" y="12092455"/>
                <a:ext cx="6411883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2635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94179" y="6012139"/>
            <a:ext cx="19549605" cy="3356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 smtClean="0"/>
              <a:t>Метрики близости объектов</a:t>
            </a:r>
            <a:endParaRPr lang="ru-RU" dirty="0"/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8486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Сравнение текстов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Близость объектов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228" y="4381499"/>
            <a:ext cx="10067544" cy="884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540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489981" y="6012139"/>
            <a:ext cx="19549605" cy="1695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/>
              <a:t>Цели занятия</a:t>
            </a:r>
          </a:p>
        </p:txBody>
      </p:sp>
      <p:sp>
        <p:nvSpPr>
          <p:cNvPr id="8" name="Shape 232">
            <a:extLst>
              <a:ext uri="{FF2B5EF4-FFF2-40B4-BE49-F238E27FC236}">
                <a16:creationId xmlns:a16="http://schemas.microsoft.com/office/drawing/2014/main" id="{67812C4C-C597-4459-9C84-9A898288788F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0808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Расстояние </a:t>
            </a:r>
            <a:r>
              <a:rPr lang="ru-RU" dirty="0" err="1" smtClean="0"/>
              <a:t>хэмминга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18471651" cy="207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Число позиций, в которых соответствующие символы двух слов одинаковой длины </a:t>
            </a:r>
            <a:r>
              <a:rPr lang="ru-RU" sz="5200" dirty="0" smtClean="0">
                <a:latin typeface="Proxima Nova Lt" panose="02000506030000020004" pitchFamily="50" charset="0"/>
              </a:rPr>
              <a:t>различны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Сравнение текстов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54" y="7069881"/>
            <a:ext cx="9022601" cy="63744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86427" y="8135710"/>
            <a:ext cx="245772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 smtClean="0">
                <a:solidFill>
                  <a:srgbClr val="FF0000"/>
                </a:solidFill>
              </a:rPr>
              <a:t>к</a:t>
            </a:r>
            <a:r>
              <a:rPr lang="ru-RU" sz="5400" dirty="0" smtClean="0"/>
              <a:t>а</a:t>
            </a:r>
            <a:r>
              <a:rPr lang="ru-RU" sz="5400" dirty="0" smtClean="0">
                <a:solidFill>
                  <a:srgbClr val="FF0000"/>
                </a:solidFill>
              </a:rPr>
              <a:t>р</a:t>
            </a:r>
            <a:r>
              <a:rPr lang="ru-RU" sz="5400" dirty="0" smtClean="0"/>
              <a:t>еты</a:t>
            </a:r>
          </a:p>
          <a:p>
            <a:endParaRPr lang="ru-RU" sz="5400" dirty="0" smtClean="0"/>
          </a:p>
          <a:p>
            <a:r>
              <a:rPr lang="ru-RU" sz="5400" dirty="0" smtClean="0">
                <a:solidFill>
                  <a:srgbClr val="FF0000"/>
                </a:solidFill>
              </a:rPr>
              <a:t>р</a:t>
            </a:r>
            <a:r>
              <a:rPr lang="ru-RU" sz="5400" dirty="0" smtClean="0"/>
              <a:t>а</a:t>
            </a:r>
            <a:r>
              <a:rPr lang="ru-RU" sz="5400" dirty="0" smtClean="0">
                <a:solidFill>
                  <a:srgbClr val="FF0000"/>
                </a:solidFill>
              </a:rPr>
              <a:t>к</a:t>
            </a:r>
            <a:r>
              <a:rPr lang="ru-RU" sz="5400" dirty="0" smtClean="0"/>
              <a:t>еты</a:t>
            </a:r>
          </a:p>
        </p:txBody>
      </p:sp>
      <p:sp>
        <p:nvSpPr>
          <p:cNvPr id="9" name="Правая фигурная скобка 8"/>
          <p:cNvSpPr/>
          <p:nvPr/>
        </p:nvSpPr>
        <p:spPr>
          <a:xfrm>
            <a:off x="15711424" y="8268114"/>
            <a:ext cx="345440" cy="24529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5400"/>
          </a:p>
        </p:txBody>
      </p:sp>
      <p:sp>
        <p:nvSpPr>
          <p:cNvPr id="10" name="TextBox 9"/>
          <p:cNvSpPr txBox="1"/>
          <p:nvPr/>
        </p:nvSpPr>
        <p:spPr>
          <a:xfrm>
            <a:off x="16324136" y="9032908"/>
            <a:ext cx="569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 smtClean="0"/>
              <a:t>2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9787950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Расстояние </a:t>
            </a:r>
            <a:r>
              <a:rPr lang="ru-RU" dirty="0" err="1" smtClean="0"/>
              <a:t>хэмминга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Сравнение текстов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88" y="4598473"/>
            <a:ext cx="2393616" cy="8653842"/>
          </a:xfrm>
          <a:prstGeom prst="rect">
            <a:avLst/>
          </a:prstGeom>
        </p:spPr>
      </p:pic>
      <p:sp>
        <p:nvSpPr>
          <p:cNvPr id="12" name="Shape 199"/>
          <p:cNvSpPr/>
          <p:nvPr/>
        </p:nvSpPr>
        <p:spPr>
          <a:xfrm>
            <a:off x="3254386" y="4598473"/>
            <a:ext cx="18471651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В </a:t>
            </a:r>
            <a:r>
              <a:rPr lang="ru-RU" sz="5200" dirty="0" err="1">
                <a:latin typeface="Proxima Nova Lt" panose="02000506030000020004" pitchFamily="50" charset="0"/>
              </a:rPr>
              <a:t>телекоме</a:t>
            </a:r>
            <a:r>
              <a:rPr lang="ru-RU" sz="5200" dirty="0">
                <a:latin typeface="Proxima Nova Lt" panose="02000506030000020004" pitchFamily="50" charset="0"/>
              </a:rPr>
              <a:t> для отслеживания </a:t>
            </a:r>
            <a:r>
              <a:rPr lang="ru-RU" sz="5200" dirty="0" smtClean="0">
                <a:latin typeface="Proxima Nova Lt" panose="02000506030000020004" pitchFamily="50" charset="0"/>
              </a:rPr>
              <a:t>ошибок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634" y="8103431"/>
            <a:ext cx="5423285" cy="4067464"/>
          </a:xfrm>
          <a:prstGeom prst="rect">
            <a:avLst/>
          </a:prstGeom>
        </p:spPr>
      </p:pic>
      <p:sp>
        <p:nvSpPr>
          <p:cNvPr id="14" name="Shape 199"/>
          <p:cNvSpPr/>
          <p:nvPr/>
        </p:nvSpPr>
        <p:spPr>
          <a:xfrm>
            <a:off x="11594472" y="7414722"/>
            <a:ext cx="11489463" cy="5791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В </a:t>
            </a:r>
            <a:r>
              <a:rPr lang="ru-RU" sz="5200" dirty="0" err="1">
                <a:latin typeface="Proxima Nova Lt" panose="02000506030000020004" pitchFamily="50" charset="0"/>
              </a:rPr>
              <a:t>биоинформатике</a:t>
            </a:r>
            <a:r>
              <a:rPr lang="ru-RU" sz="5200" dirty="0">
                <a:latin typeface="Proxima Nova Lt" panose="02000506030000020004" pitchFamily="50" charset="0"/>
              </a:rPr>
              <a:t> для оценки стабильности </a:t>
            </a:r>
            <a:r>
              <a:rPr lang="ru-RU" sz="5200" dirty="0" smtClean="0">
                <a:latin typeface="Proxima Nova Lt" panose="02000506030000020004" pitchFamily="50" charset="0"/>
              </a:rPr>
              <a:t>цепи</a:t>
            </a:r>
          </a:p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5200" dirty="0">
                <a:latin typeface="Proxima Nova Lt" panose="02000506030000020004" pitchFamily="50" charset="0"/>
                <a:hlinkClick r:id="rId4"/>
              </a:rPr>
              <a:t>https://</a:t>
            </a:r>
            <a:r>
              <a:rPr lang="en-US" sz="5200" dirty="0" smtClean="0">
                <a:latin typeface="Proxima Nova Lt" panose="02000506030000020004" pitchFamily="50" charset="0"/>
                <a:hlinkClick r:id="rId4"/>
              </a:rPr>
              <a:t>docs.scipy.org/doc/scipy-0.14.0/reference/generated/scipy.spatial.distance.hamming.html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338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8" y="2840101"/>
            <a:ext cx="21328509" cy="1536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Расстояние </a:t>
            </a:r>
            <a:r>
              <a:rPr lang="ru-RU" dirty="0" err="1" smtClean="0"/>
              <a:t>левенштейна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Сравнение текстов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10" name="Shape 199"/>
          <p:cNvSpPr/>
          <p:nvPr/>
        </p:nvSpPr>
        <p:spPr>
          <a:xfrm>
            <a:off x="2558640" y="4548783"/>
            <a:ext cx="18471651" cy="3116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Минимальное количество операций вставки одного символа, удаления одного символа и замены одного символа </a:t>
            </a:r>
            <a:r>
              <a:rPr lang="ru-RU" sz="5200" dirty="0" smtClean="0">
                <a:latin typeface="Proxima Nova Lt" panose="02000506030000020004" pitchFamily="50" charset="0"/>
              </a:rPr>
              <a:t>на </a:t>
            </a:r>
            <a:r>
              <a:rPr lang="ru-RU" sz="5200" dirty="0">
                <a:latin typeface="Proxima Nova Lt" panose="02000506030000020004" pitchFamily="50" charset="0"/>
              </a:rPr>
              <a:t>другой, необходимых для превращения одной строки в другую.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55" y="8146188"/>
            <a:ext cx="9182761" cy="4070196"/>
          </a:xfrm>
          <a:prstGeom prst="rect">
            <a:avLst/>
          </a:prstGeom>
        </p:spPr>
      </p:pic>
      <p:sp>
        <p:nvSpPr>
          <p:cNvPr id="17" name="Shape 199"/>
          <p:cNvSpPr/>
          <p:nvPr/>
        </p:nvSpPr>
        <p:spPr>
          <a:xfrm>
            <a:off x="12702712" y="8011311"/>
            <a:ext cx="11181416" cy="376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D — удалить, </a:t>
            </a:r>
            <a:endParaRPr lang="ru-RU" sz="5200" dirty="0" smtClean="0">
              <a:latin typeface="Proxima Nova Lt" panose="02000506030000020004" pitchFamily="50" charset="0"/>
            </a:endParaRPr>
          </a:p>
          <a:p>
            <a:pPr algn="l">
              <a:spcBef>
                <a:spcPts val="12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I </a:t>
            </a:r>
            <a:r>
              <a:rPr lang="ru-RU" sz="5200" dirty="0">
                <a:latin typeface="Proxima Nova Lt" panose="02000506030000020004" pitchFamily="50" charset="0"/>
              </a:rPr>
              <a:t>— вставить, </a:t>
            </a:r>
            <a:endParaRPr lang="ru-RU" sz="5200" dirty="0" smtClean="0">
              <a:latin typeface="Proxima Nova Lt" panose="02000506030000020004" pitchFamily="50" charset="0"/>
            </a:endParaRPr>
          </a:p>
          <a:p>
            <a:pPr algn="l">
              <a:spcBef>
                <a:spcPts val="12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R </a:t>
            </a:r>
            <a:r>
              <a:rPr lang="ru-RU" sz="5200" dirty="0">
                <a:latin typeface="Proxima Nova Lt" panose="02000506030000020004" pitchFamily="50" charset="0"/>
              </a:rPr>
              <a:t>— заменить, </a:t>
            </a:r>
            <a:endParaRPr lang="ru-RU" sz="5200" dirty="0" smtClean="0">
              <a:latin typeface="Proxima Nova Lt" panose="02000506030000020004" pitchFamily="50" charset="0"/>
            </a:endParaRPr>
          </a:p>
          <a:p>
            <a:pPr algn="l">
              <a:spcBef>
                <a:spcPts val="12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M </a:t>
            </a:r>
            <a:r>
              <a:rPr lang="ru-RU" sz="5200" dirty="0">
                <a:latin typeface="Proxima Nova Lt" panose="02000506030000020004" pitchFamily="50" charset="0"/>
              </a:rPr>
              <a:t>— совпадение</a:t>
            </a:r>
          </a:p>
        </p:txBody>
      </p:sp>
    </p:spTree>
    <p:extLst>
      <p:ext uri="{BB962C8B-B14F-4D97-AF65-F5344CB8AC3E}">
        <p14:creationId xmlns:p14="http://schemas.microsoft.com/office/powerpoint/2010/main" val="14814705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8" y="2840101"/>
            <a:ext cx="21328509" cy="1536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Расстояние </a:t>
            </a:r>
            <a:r>
              <a:rPr lang="ru-RU" dirty="0" err="1" smtClean="0"/>
              <a:t>левенштейна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Сравнение текстов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508" y="5722316"/>
            <a:ext cx="12968985" cy="536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226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8" y="2840101"/>
            <a:ext cx="21328509" cy="1536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Расстояние </a:t>
            </a:r>
            <a:r>
              <a:rPr lang="ru-RU" dirty="0" err="1" smtClean="0"/>
              <a:t>Дамерау-левенштейна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Сравнение текстов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2558640" y="4548783"/>
            <a:ext cx="18471651" cy="207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То же самое, но с добавлением операции транспозиции (перестановки символов)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54" y="7898586"/>
            <a:ext cx="10973520" cy="4098342"/>
          </a:xfrm>
          <a:prstGeom prst="rect">
            <a:avLst/>
          </a:prstGeom>
        </p:spPr>
      </p:pic>
      <p:sp>
        <p:nvSpPr>
          <p:cNvPr id="10" name="Shape 199"/>
          <p:cNvSpPr/>
          <p:nvPr/>
        </p:nvSpPr>
        <p:spPr>
          <a:xfrm>
            <a:off x="14225712" y="10854051"/>
            <a:ext cx="5627965" cy="1142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юмор </a:t>
            </a:r>
            <a:r>
              <a:rPr lang="ru-RU" sz="5200" dirty="0" err="1" smtClean="0">
                <a:latin typeface="Proxima Nova Lt" panose="02000506030000020004" pitchFamily="50" charset="0"/>
              </a:rPr>
              <a:t>Гугла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0066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94179" y="6012139"/>
            <a:ext cx="19549605" cy="1664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 smtClean="0"/>
              <a:t>Слова и векторы</a:t>
            </a:r>
            <a:endParaRPr lang="ru-RU" dirty="0"/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9338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Метрика </a:t>
            </a:r>
            <a:r>
              <a:rPr lang="en-US" dirty="0" smtClean="0"/>
              <a:t>TF-IDF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слова и векторы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86" y="5204111"/>
            <a:ext cx="12035029" cy="754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604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Мера важности документа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18471651" cy="5596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Bef>
                <a:spcPts val="1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TF </a:t>
            </a:r>
            <a:r>
              <a:rPr lang="ru-RU" sz="5200" dirty="0">
                <a:latin typeface="Proxima Nova Lt" panose="02000506030000020004" pitchFamily="50" charset="0"/>
              </a:rPr>
              <a:t>(</a:t>
            </a:r>
            <a:r>
              <a:rPr lang="ru-RU" sz="5200" dirty="0" err="1">
                <a:latin typeface="Proxima Nova Lt" panose="02000506030000020004" pitchFamily="50" charset="0"/>
              </a:rPr>
              <a:t>term</a:t>
            </a:r>
            <a:r>
              <a:rPr lang="ru-RU" sz="5200" dirty="0">
                <a:latin typeface="Proxima Nova Lt" panose="02000506030000020004" pitchFamily="50" charset="0"/>
              </a:rPr>
              <a:t> </a:t>
            </a:r>
            <a:r>
              <a:rPr lang="ru-RU" sz="5200" dirty="0" err="1">
                <a:latin typeface="Proxima Nova Lt" panose="02000506030000020004" pitchFamily="50" charset="0"/>
              </a:rPr>
              <a:t>frequency</a:t>
            </a:r>
            <a:r>
              <a:rPr lang="ru-RU" sz="5200" dirty="0">
                <a:latin typeface="Proxima Nova Lt" panose="02000506030000020004" pitchFamily="50" charset="0"/>
              </a:rPr>
              <a:t> — частота слова) — отношение числа вхождений некоторого слова к общему числу слов документа</a:t>
            </a:r>
          </a:p>
          <a:p>
            <a:pPr algn="l">
              <a:spcBef>
                <a:spcPts val="1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ru-RU" sz="5200" dirty="0">
              <a:latin typeface="Proxima Nova Lt" panose="02000506030000020004" pitchFamily="50" charset="0"/>
            </a:endParaRPr>
          </a:p>
          <a:p>
            <a:pPr algn="l">
              <a:spcBef>
                <a:spcPts val="1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IDF (</a:t>
            </a:r>
            <a:r>
              <a:rPr lang="ru-RU" sz="5200" dirty="0" err="1">
                <a:latin typeface="Proxima Nova Lt" panose="02000506030000020004" pitchFamily="50" charset="0"/>
              </a:rPr>
              <a:t>inverse</a:t>
            </a:r>
            <a:r>
              <a:rPr lang="ru-RU" sz="5200" dirty="0">
                <a:latin typeface="Proxima Nova Lt" panose="02000506030000020004" pitchFamily="50" charset="0"/>
              </a:rPr>
              <a:t> </a:t>
            </a:r>
            <a:r>
              <a:rPr lang="ru-RU" sz="5200" dirty="0" err="1">
                <a:latin typeface="Proxima Nova Lt" panose="02000506030000020004" pitchFamily="50" charset="0"/>
              </a:rPr>
              <a:t>document</a:t>
            </a:r>
            <a:r>
              <a:rPr lang="ru-RU" sz="5200" dirty="0">
                <a:latin typeface="Proxima Nova Lt" panose="02000506030000020004" pitchFamily="50" charset="0"/>
              </a:rPr>
              <a:t> </a:t>
            </a:r>
            <a:r>
              <a:rPr lang="ru-RU" sz="5200" dirty="0" err="1">
                <a:latin typeface="Proxima Nova Lt" panose="02000506030000020004" pitchFamily="50" charset="0"/>
              </a:rPr>
              <a:t>frequency</a:t>
            </a:r>
            <a:r>
              <a:rPr lang="ru-RU" sz="5200" dirty="0">
                <a:latin typeface="Proxima Nova Lt" panose="02000506030000020004" pitchFamily="50" charset="0"/>
              </a:rPr>
              <a:t> — обратная частота документа) — инверсия частоты, с которой некоторое слово </a:t>
            </a:r>
          </a:p>
          <a:p>
            <a:pPr algn="l">
              <a:spcBef>
                <a:spcPts val="1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встречается в документах коллекции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TF-</a:t>
            </a:r>
            <a:r>
              <a:rPr lang="en-US" sz="3000" dirty="0" err="1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idf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5103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Мера важности документа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18471651" cy="2964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Bef>
                <a:spcPts val="1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5200" dirty="0" smtClean="0">
                <a:latin typeface="Proxima Nova Lt" panose="02000506030000020004" pitchFamily="50" charset="0"/>
              </a:rPr>
              <a:t>TF-IDF </a:t>
            </a:r>
            <a:r>
              <a:rPr lang="ru-RU" sz="5200" dirty="0" smtClean="0">
                <a:latin typeface="Proxima Nova Lt" panose="02000506030000020004" pitchFamily="50" charset="0"/>
              </a:rPr>
              <a:t>имеет много модификаций под разные задачи</a:t>
            </a:r>
          </a:p>
          <a:p>
            <a:pPr algn="l">
              <a:spcBef>
                <a:spcPts val="1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ru-RU" sz="5200" dirty="0" smtClean="0">
              <a:latin typeface="Proxima Nova Lt" panose="02000506030000020004" pitchFamily="50" charset="0"/>
            </a:endParaRPr>
          </a:p>
          <a:p>
            <a:pPr algn="l">
              <a:spcBef>
                <a:spcPts val="1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Вариант </a:t>
            </a:r>
            <a:r>
              <a:rPr lang="ru-RU" sz="5200" dirty="0">
                <a:latin typeface="Proxima Nova Lt" panose="02000506030000020004" pitchFamily="50" charset="0"/>
              </a:rPr>
              <a:t>определения для поисковых систем (т. н. BM25)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TF-</a:t>
            </a:r>
            <a:r>
              <a:rPr lang="en-US" sz="3000" dirty="0" err="1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idf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29" y="8281506"/>
            <a:ext cx="22256942" cy="309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221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3303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Пример различия текстов вакансий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TF-</a:t>
            </a:r>
            <a:r>
              <a:rPr lang="en-US" sz="3000" dirty="0" err="1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idf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55" y="6143569"/>
            <a:ext cx="10816602" cy="6818567"/>
          </a:xfrm>
          <a:prstGeom prst="rect">
            <a:avLst/>
          </a:prstGeom>
        </p:spPr>
      </p:pic>
      <p:sp>
        <p:nvSpPr>
          <p:cNvPr id="8" name="Shape 199"/>
          <p:cNvSpPr/>
          <p:nvPr/>
        </p:nvSpPr>
        <p:spPr>
          <a:xfrm>
            <a:off x="12240957" y="6143569"/>
            <a:ext cx="11832023" cy="3303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Bef>
                <a:spcPts val="1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Тексты бухгалтерских вакансий (1-1000) «ближе» по косинусной мере к данному тексту, чем вакансии разработчиков (тексты 1001-2000)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2678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499646" y="2840101"/>
            <a:ext cx="19370676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/>
              <a:t>В конце занятия вы: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588137" y="1937312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725765"/>
            <a:ext cx="18471651" cy="6853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− </a:t>
            </a:r>
            <a:r>
              <a:rPr lang="ru-RU" sz="5200" dirty="0" smtClean="0">
                <a:latin typeface="Proxima Nova Lt" panose="02000506030000020004" pitchFamily="50" charset="0"/>
              </a:rPr>
              <a:t>будете знать как выбирать метрики близости;</a:t>
            </a:r>
          </a:p>
          <a:p>
            <a:pPr algn="l"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− </a:t>
            </a:r>
            <a:r>
              <a:rPr lang="ru-RU" sz="5200" dirty="0" smtClean="0">
                <a:latin typeface="Proxima Nova Lt" panose="02000506030000020004" pitchFamily="50" charset="0"/>
              </a:rPr>
              <a:t>вспомните матричные операции;</a:t>
            </a:r>
          </a:p>
          <a:p>
            <a:pPr algn="l"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− </a:t>
            </a:r>
            <a:r>
              <a:rPr lang="ru-RU" sz="5200" dirty="0" smtClean="0">
                <a:latin typeface="Proxima Nova Lt" panose="02000506030000020004" pitchFamily="50" charset="0"/>
              </a:rPr>
              <a:t>познакомитесь с алгоритмом </a:t>
            </a:r>
            <a:r>
              <a:rPr lang="en-US" sz="5200" dirty="0" smtClean="0">
                <a:latin typeface="Proxima Nova Lt" panose="02000506030000020004" pitchFamily="50" charset="0"/>
              </a:rPr>
              <a:t>KNN</a:t>
            </a:r>
            <a:r>
              <a:rPr lang="ru-RU" sz="5200" dirty="0" smtClean="0">
                <a:latin typeface="Proxima Nova Lt" panose="02000506030000020004" pitchFamily="50" charset="0"/>
              </a:rPr>
              <a:t>;</a:t>
            </a:r>
            <a:endParaRPr lang="ru-RU" sz="5200" dirty="0">
              <a:latin typeface="Proxima Nova Lt" panose="02000506030000020004" pitchFamily="50" charset="0"/>
            </a:endParaRPr>
          </a:p>
          <a:p>
            <a:pPr algn="l"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− </a:t>
            </a:r>
            <a:r>
              <a:rPr lang="ru-RU" sz="5200" dirty="0" smtClean="0">
                <a:latin typeface="Proxima Nova Lt" panose="02000506030000020004" pitchFamily="50" charset="0"/>
              </a:rPr>
              <a:t>реализуете в коде задачу классификации и регрессии с помощью алгоритма </a:t>
            </a:r>
            <a:r>
              <a:rPr lang="en-US" sz="5200" dirty="0" smtClean="0">
                <a:latin typeface="Proxima Nova Lt" panose="02000506030000020004" pitchFamily="50" charset="0"/>
              </a:rPr>
              <a:t>KNN</a:t>
            </a:r>
            <a:r>
              <a:rPr lang="ru-RU" sz="5200" dirty="0" smtClean="0">
                <a:latin typeface="Proxima Nova Lt" panose="02000506030000020004" pitchFamily="50" charset="0"/>
              </a:rPr>
              <a:t>.</a:t>
            </a:r>
            <a:endParaRPr lang="ru-RU" sz="5200" dirty="0">
              <a:latin typeface="Proxima Nova Lt" panose="02000506030000020004" pitchFamily="50" charset="0"/>
            </a:endParaRPr>
          </a:p>
          <a:p>
            <a:pPr algn="l"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ru-RU" sz="5200" dirty="0">
              <a:latin typeface="Proxima Nova Lt" panose="02000506030000020004" pitchFamily="50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94179" y="6012139"/>
            <a:ext cx="19549605" cy="1664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 smtClean="0"/>
              <a:t>Модификации </a:t>
            </a:r>
            <a:r>
              <a:rPr lang="en-US" dirty="0" err="1" smtClean="0"/>
              <a:t>tf-idf</a:t>
            </a:r>
            <a:endParaRPr lang="ru-RU" dirty="0"/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2038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классификация запросов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18471651" cy="536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just">
              <a:spcBef>
                <a:spcPts val="12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Имеется </a:t>
            </a:r>
            <a:r>
              <a:rPr lang="ru-RU" sz="5200" dirty="0">
                <a:latin typeface="Proxima Nova Lt" panose="02000506030000020004" pitchFamily="50" charset="0"/>
              </a:rPr>
              <a:t>набор запросов </a:t>
            </a:r>
            <a:r>
              <a:rPr lang="ru-RU" sz="5200" dirty="0" smtClean="0">
                <a:latin typeface="Proxima Nova Lt" panose="02000506030000020004" pitchFamily="50" charset="0"/>
              </a:rPr>
              <a:t>Рамблер-Поиска. </a:t>
            </a:r>
            <a:r>
              <a:rPr lang="ru-RU" sz="5200" dirty="0">
                <a:latin typeface="Proxima Nova Lt" panose="02000506030000020004" pitchFamily="50" charset="0"/>
              </a:rPr>
              <a:t>Необходимо отнести каждый поисковый запрос к одному из наших проектов или пометить его как </a:t>
            </a:r>
            <a:r>
              <a:rPr lang="ru-RU" sz="5200" dirty="0" err="1" smtClean="0">
                <a:latin typeface="Proxima Nova Lt" panose="02000506030000020004" pitchFamily="50" charset="0"/>
              </a:rPr>
              <a:t>undef</a:t>
            </a:r>
            <a:endParaRPr lang="ru-RU" sz="5200" dirty="0" smtClean="0">
              <a:latin typeface="Proxima Nova Lt" panose="02000506030000020004" pitchFamily="50" charset="0"/>
            </a:endParaRPr>
          </a:p>
          <a:p>
            <a:pPr algn="just">
              <a:spcBef>
                <a:spcPts val="12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ru-RU" sz="5200" dirty="0">
              <a:latin typeface="Proxima Nova Lt" panose="02000506030000020004" pitchFamily="50" charset="0"/>
            </a:endParaRPr>
          </a:p>
          <a:p>
            <a:pPr algn="just">
              <a:spcBef>
                <a:spcPts val="12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Уникальных фраз в месяц – 30 млн. штук</a:t>
            </a:r>
          </a:p>
          <a:p>
            <a:pPr algn="just">
              <a:spcBef>
                <a:spcPts val="12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Проектов для классификации – 20 штук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модификации </a:t>
            </a:r>
            <a:r>
              <a:rPr lang="en-US" sz="3000" dirty="0" err="1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tf-idf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9630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классификация запросов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21343776" cy="582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914400" indent="-914400" algn="just">
              <a:spcBef>
                <a:spcPts val="12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В </a:t>
            </a:r>
            <a:r>
              <a:rPr lang="ru-RU" sz="5200" dirty="0">
                <a:latin typeface="Proxima Nova Lt" panose="02000506030000020004" pitchFamily="50" charset="0"/>
              </a:rPr>
              <a:t>качестве обучающей выборки из </a:t>
            </a:r>
            <a:r>
              <a:rPr lang="ru-RU" sz="5200" dirty="0" err="1" smtClean="0">
                <a:latin typeface="Proxima Nova Lt" panose="02000506030000020004" pitchFamily="50" charset="0"/>
              </a:rPr>
              <a:t>Яндекс.Метрики</a:t>
            </a:r>
            <a:r>
              <a:rPr lang="ru-RU" sz="5200" dirty="0" smtClean="0">
                <a:latin typeface="Proxima Nova Lt" panose="02000506030000020004" pitchFamily="50" charset="0"/>
              </a:rPr>
              <a:t> </a:t>
            </a:r>
            <a:r>
              <a:rPr lang="ru-RU" sz="5200" dirty="0">
                <a:latin typeface="Proxima Nova Lt" panose="02000506030000020004" pitchFamily="50" charset="0"/>
              </a:rPr>
              <a:t>берем ключевые слова, по </a:t>
            </a:r>
            <a:r>
              <a:rPr lang="ru-RU" sz="5200" dirty="0" smtClean="0">
                <a:latin typeface="Proxima Nova Lt" panose="02000506030000020004" pitchFamily="50" charset="0"/>
              </a:rPr>
              <a:t>которым </a:t>
            </a:r>
            <a:r>
              <a:rPr lang="ru-RU" sz="5200" dirty="0">
                <a:latin typeface="Proxima Nova Lt" panose="02000506030000020004" pitchFamily="50" charset="0"/>
              </a:rPr>
              <a:t>переходили на проект. Количество переходов для каждой фразы тоже записываем, это наш аналог </a:t>
            </a:r>
            <a:r>
              <a:rPr lang="ru-RU" sz="5200" dirty="0" smtClean="0">
                <a:latin typeface="Proxima Nova Lt" panose="02000506030000020004" pitchFamily="50" charset="0"/>
              </a:rPr>
              <a:t>частоты</a:t>
            </a:r>
          </a:p>
          <a:p>
            <a:pPr marL="914400" indent="-914400" algn="just">
              <a:spcBef>
                <a:spcPts val="36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Считаем модифицированную метрику TF-IDF для каждого слова в запросе, беря вместо частоты количество переходов из пункта </a:t>
            </a:r>
            <a:r>
              <a:rPr lang="ru-RU" sz="5200" dirty="0" smtClean="0">
                <a:latin typeface="Proxima Nova Lt" panose="02000506030000020004" pitchFamily="50" charset="0"/>
              </a:rPr>
              <a:t>1</a:t>
            </a:r>
          </a:p>
          <a:p>
            <a:pPr marL="914400" indent="-914400" algn="just">
              <a:spcBef>
                <a:spcPts val="36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Относим поисковый запрос к проекту с максимальным значением TF-IDF</a:t>
            </a:r>
            <a:endParaRPr lang="ru-RU" sz="5200" dirty="0" smtClean="0">
              <a:latin typeface="Proxima Nova Lt" panose="02000506030000020004" pitchFamily="50" charset="0"/>
            </a:endParaRP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модификации </a:t>
            </a:r>
            <a:r>
              <a:rPr lang="en-US" sz="3000" dirty="0" err="1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tf-idf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4987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94179" y="6012139"/>
            <a:ext cx="19549605" cy="348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 smtClean="0"/>
              <a:t>Немного о векторах</a:t>
            </a:r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dirty="0" smtClean="0"/>
              <a:t>word2vec</a:t>
            </a:r>
            <a:endParaRPr lang="ru-RU" dirty="0"/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5027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Опечатки и подсказки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18471651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Представление слов в виде векторов позволяет оценить их близость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word2vec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938" y="7547704"/>
            <a:ext cx="6582478" cy="545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533" y="7547704"/>
            <a:ext cx="5640391" cy="545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hape 199"/>
          <p:cNvSpPr/>
          <p:nvPr/>
        </p:nvSpPr>
        <p:spPr>
          <a:xfrm>
            <a:off x="2802533" y="6404827"/>
            <a:ext cx="2865317" cy="1142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5200" dirty="0" smtClean="0">
                <a:latin typeface="Proxima Nova Lt" panose="02000506030000020004" pitchFamily="50" charset="0"/>
              </a:rPr>
              <a:t>“</a:t>
            </a:r>
            <a:r>
              <a:rPr lang="ru-RU" sz="5200" dirty="0" err="1" smtClean="0">
                <a:latin typeface="Proxima Nova Lt" panose="02000506030000020004" pitchFamily="50" charset="0"/>
              </a:rPr>
              <a:t>нятвуч</a:t>
            </a:r>
            <a:r>
              <a:rPr lang="en-US" sz="5200" dirty="0" smtClean="0">
                <a:latin typeface="Proxima Nova Lt" panose="02000506030000020004" pitchFamily="50" charset="0"/>
              </a:rPr>
              <a:t>”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sp>
        <p:nvSpPr>
          <p:cNvPr id="10" name="Shape 199"/>
          <p:cNvSpPr/>
          <p:nvPr/>
        </p:nvSpPr>
        <p:spPr>
          <a:xfrm>
            <a:off x="15033938" y="6364038"/>
            <a:ext cx="5540062" cy="1142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5200" dirty="0" smtClean="0">
                <a:latin typeface="Proxima Nova Lt" panose="02000506030000020004" pitchFamily="50" charset="0"/>
              </a:rPr>
              <a:t>“</a:t>
            </a:r>
            <a:r>
              <a:rPr lang="ru-RU" sz="5200" dirty="0" err="1" smtClean="0">
                <a:latin typeface="Proxima Nova Lt" panose="02000506030000020004" pitchFamily="50" charset="0"/>
              </a:rPr>
              <a:t>асад</a:t>
            </a:r>
            <a:r>
              <a:rPr lang="ru-RU" sz="5200" dirty="0" smtClean="0">
                <a:latin typeface="Proxima Nova Lt" panose="02000506030000020004" pitchFamily="50" charset="0"/>
              </a:rPr>
              <a:t> + </a:t>
            </a:r>
            <a:r>
              <a:rPr lang="ru-RU" sz="5200" dirty="0" err="1" smtClean="0">
                <a:latin typeface="Proxima Nova Lt" panose="02000506030000020004" pitchFamily="50" charset="0"/>
              </a:rPr>
              <a:t>сирия</a:t>
            </a:r>
            <a:r>
              <a:rPr lang="en-US" sz="5200" dirty="0" smtClean="0">
                <a:latin typeface="Proxima Nova Lt" panose="02000506030000020004" pitchFamily="50" charset="0"/>
              </a:rPr>
              <a:t>”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1703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семантически близкие слова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word2vec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9" name="Shape 199"/>
          <p:cNvSpPr/>
          <p:nvPr/>
        </p:nvSpPr>
        <p:spPr>
          <a:xfrm>
            <a:off x="2947702" y="6404827"/>
            <a:ext cx="4878427" cy="1142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5200" dirty="0" smtClean="0">
                <a:latin typeface="Proxima Nova Lt" panose="02000506030000020004" pitchFamily="50" charset="0"/>
              </a:rPr>
              <a:t>“</a:t>
            </a:r>
            <a:r>
              <a:rPr lang="ru-RU" sz="5200" dirty="0" err="1" smtClean="0">
                <a:latin typeface="Proxima Nova Lt" panose="02000506030000020004" pitchFamily="50" charset="0"/>
              </a:rPr>
              <a:t>замок+дверь</a:t>
            </a:r>
            <a:r>
              <a:rPr lang="en-US" sz="5200" dirty="0" smtClean="0">
                <a:latin typeface="Proxima Nova Lt" panose="02000506030000020004" pitchFamily="50" charset="0"/>
              </a:rPr>
              <a:t>”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sp>
        <p:nvSpPr>
          <p:cNvPr id="10" name="Shape 199"/>
          <p:cNvSpPr/>
          <p:nvPr/>
        </p:nvSpPr>
        <p:spPr>
          <a:xfrm>
            <a:off x="17099280" y="6404827"/>
            <a:ext cx="6432876" cy="1142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5200" dirty="0" smtClean="0">
                <a:latin typeface="Proxima Nova Lt" panose="02000506030000020004" pitchFamily="50" charset="0"/>
              </a:rPr>
              <a:t>“</a:t>
            </a:r>
            <a:r>
              <a:rPr lang="ru-RU" sz="5200" dirty="0" smtClean="0">
                <a:latin typeface="Proxima Nova Lt" panose="02000506030000020004" pitchFamily="50" charset="0"/>
              </a:rPr>
              <a:t>замок + </a:t>
            </a:r>
            <a:r>
              <a:rPr lang="ru-RU" sz="5200" dirty="0" err="1" smtClean="0">
                <a:latin typeface="Proxima Nova Lt" panose="02000506030000020004" pitchFamily="50" charset="0"/>
              </a:rPr>
              <a:t>швейцария</a:t>
            </a:r>
            <a:r>
              <a:rPr lang="en-US" sz="5200" dirty="0" smtClean="0">
                <a:latin typeface="Proxima Nova Lt" panose="02000506030000020004" pitchFamily="50" charset="0"/>
              </a:rPr>
              <a:t>”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88"/>
          <a:stretch/>
        </p:blipFill>
        <p:spPr bwMode="auto">
          <a:xfrm>
            <a:off x="2626855" y="7753566"/>
            <a:ext cx="5520120" cy="542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29"/>
          <a:stretch/>
        </p:blipFill>
        <p:spPr bwMode="auto">
          <a:xfrm>
            <a:off x="18028070" y="7753566"/>
            <a:ext cx="4575297" cy="542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18"/>
          <a:stretch/>
        </p:blipFill>
        <p:spPr bwMode="auto">
          <a:xfrm>
            <a:off x="10391535" y="7753566"/>
            <a:ext cx="5095119" cy="542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hape 199"/>
          <p:cNvSpPr/>
          <p:nvPr/>
        </p:nvSpPr>
        <p:spPr>
          <a:xfrm>
            <a:off x="10499881" y="6364038"/>
            <a:ext cx="4878427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5200" dirty="0" smtClean="0">
                <a:latin typeface="Proxima Nova Lt" panose="02000506030000020004" pitchFamily="50" charset="0"/>
              </a:rPr>
              <a:t>“</a:t>
            </a:r>
            <a:r>
              <a:rPr lang="ru-RU" sz="5200" dirty="0" smtClean="0">
                <a:latin typeface="Proxima Nova Lt" panose="02000506030000020004" pitchFamily="50" charset="0"/>
              </a:rPr>
              <a:t>замок + ваз</a:t>
            </a:r>
            <a:r>
              <a:rPr lang="en-US" sz="5200" dirty="0" smtClean="0">
                <a:latin typeface="Proxima Nova Lt" panose="02000506030000020004" pitchFamily="50" charset="0"/>
              </a:rPr>
              <a:t>”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562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8" y="2840101"/>
            <a:ext cx="21145629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автоматический поиск сюжетов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word2vec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9" name="Shape 199"/>
          <p:cNvSpPr/>
          <p:nvPr/>
        </p:nvSpPr>
        <p:spPr>
          <a:xfrm>
            <a:off x="2947702" y="6384433"/>
            <a:ext cx="4878427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спасение летчика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sp>
        <p:nvSpPr>
          <p:cNvPr id="10" name="Shape 199"/>
          <p:cNvSpPr/>
          <p:nvPr/>
        </p:nvSpPr>
        <p:spPr>
          <a:xfrm>
            <a:off x="17099280" y="6384433"/>
            <a:ext cx="6432876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санкции Турции и </a:t>
            </a:r>
            <a:r>
              <a:rPr lang="en-US" sz="5200" dirty="0" smtClean="0">
                <a:latin typeface="Proxima Nova Lt" panose="02000506030000020004" pitchFamily="50" charset="0"/>
              </a:rPr>
              <a:t>IT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sp>
        <p:nvSpPr>
          <p:cNvPr id="14" name="Shape 199"/>
          <p:cNvSpPr/>
          <p:nvPr/>
        </p:nvSpPr>
        <p:spPr>
          <a:xfrm>
            <a:off x="10468790" y="6384433"/>
            <a:ext cx="4878427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гены и допинг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503" y="7585418"/>
            <a:ext cx="3631001" cy="506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037" y="7585418"/>
            <a:ext cx="4117363" cy="5604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918" y="7585418"/>
            <a:ext cx="4309995" cy="5298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Shape 199"/>
          <p:cNvSpPr/>
          <p:nvPr/>
        </p:nvSpPr>
        <p:spPr>
          <a:xfrm>
            <a:off x="2555618" y="4291930"/>
            <a:ext cx="10465438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Выборка текстов новостей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6103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94179" y="6012139"/>
            <a:ext cx="19549605" cy="1664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 smtClean="0"/>
              <a:t>Схожесть пользователей</a:t>
            </a:r>
            <a:endParaRPr lang="ru-RU" dirty="0"/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849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Коэффициент </a:t>
            </a:r>
            <a:r>
              <a:rPr lang="ru-RU" dirty="0" err="1" smtClean="0"/>
              <a:t>жаккара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1" y="7401711"/>
            <a:ext cx="17064384" cy="207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Отношение количества элементов, общих для множеств </a:t>
            </a:r>
            <a:r>
              <a:rPr lang="en-US" sz="5200" dirty="0" smtClean="0">
                <a:latin typeface="Proxima Nova Lt" panose="02000506030000020004" pitchFamily="50" charset="0"/>
              </a:rPr>
              <a:t>A </a:t>
            </a:r>
            <a:r>
              <a:rPr lang="ru-RU" sz="5200" dirty="0" smtClean="0">
                <a:latin typeface="Proxima Nova Lt" panose="02000506030000020004" pitchFamily="50" charset="0"/>
              </a:rPr>
              <a:t>и </a:t>
            </a:r>
            <a:r>
              <a:rPr lang="en-US" sz="5200" dirty="0" smtClean="0">
                <a:latin typeface="Proxima Nova Lt" panose="02000506030000020004" pitchFamily="50" charset="0"/>
              </a:rPr>
              <a:t>B</a:t>
            </a:r>
            <a:r>
              <a:rPr lang="ru-RU" sz="5200" dirty="0" smtClean="0">
                <a:latin typeface="Proxima Nova Lt" panose="02000506030000020004" pitchFamily="50" charset="0"/>
              </a:rPr>
              <a:t>, к общему количеству элементов в этих множествах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Схожесть пользователей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729563" y="4762919"/>
                <a:ext cx="4924874" cy="19224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6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𝐾</m:t>
                      </m:r>
                      <m:r>
                        <a:rPr kumimoji="0" lang="en-US" sz="6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 </m:t>
                      </m:r>
                      <m:f>
                        <m:fPr>
                          <m:ctrlP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fPr>
                        <m:num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𝑛</m:t>
                          </m:r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(</m:t>
                          </m:r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𝐴</m:t>
                          </m:r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∩</m:t>
                          </m:r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𝐵</m:t>
                          </m:r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)</m:t>
                          </m:r>
                        </m:num>
                        <m:den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𝑛</m:t>
                          </m:r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(</m:t>
                          </m:r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𝐴</m:t>
                          </m:r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∪</m:t>
                          </m:r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𝐵</m:t>
                          </m:r>
                          <m:r>
                            <a:rPr kumimoji="0" lang="en-US" sz="6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ru-RU" sz="6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563" y="4762919"/>
                <a:ext cx="4924874" cy="19224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2228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/>
              <a:t>Коэффициент </a:t>
            </a:r>
            <a:r>
              <a:rPr lang="ru-RU" dirty="0" err="1" smtClean="0"/>
              <a:t>жаккара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Схожесть пользователей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7" name="Shape 199"/>
          <p:cNvSpPr/>
          <p:nvPr/>
        </p:nvSpPr>
        <p:spPr>
          <a:xfrm>
            <a:off x="2558640" y="4548783"/>
            <a:ext cx="18471651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Удобно использовать в рекомендательных системах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25385"/>
              </p:ext>
            </p:extLst>
          </p:nvPr>
        </p:nvGraphicFramePr>
        <p:xfrm>
          <a:off x="699008" y="7364640"/>
          <a:ext cx="8371840" cy="309970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4185920">
                  <a:extLst>
                    <a:ext uri="{9D8B030D-6E8A-4147-A177-3AD203B41FA5}">
                      <a16:colId xmlns:a16="http://schemas.microsoft.com/office/drawing/2014/main" val="3395026604"/>
                    </a:ext>
                  </a:extLst>
                </a:gridCol>
                <a:gridCol w="4185920">
                  <a:extLst>
                    <a:ext uri="{9D8B030D-6E8A-4147-A177-3AD203B41FA5}">
                      <a16:colId xmlns:a16="http://schemas.microsoft.com/office/drawing/2014/main" val="4048926451"/>
                    </a:ext>
                  </a:extLst>
                </a:gridCol>
              </a:tblGrid>
              <a:tr h="773520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Признак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Телефон 1 </a:t>
                      </a:r>
                      <a:r>
                        <a:rPr lang="en-US" sz="3600" dirty="0" smtClean="0"/>
                        <a:t>vs 2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905993"/>
                  </a:ext>
                </a:extLst>
              </a:tr>
              <a:tr h="775394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Память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совпадает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367229"/>
                  </a:ext>
                </a:extLst>
              </a:tr>
              <a:tr h="775394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Экран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разный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237806"/>
                  </a:ext>
                </a:extLst>
              </a:tr>
              <a:tr h="775394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Процессор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совпадает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70326"/>
                  </a:ext>
                </a:extLst>
              </a:tr>
            </a:tbl>
          </a:graphicData>
        </a:graphic>
      </p:graphicFrame>
      <p:sp>
        <p:nvSpPr>
          <p:cNvPr id="10" name="Shape 199"/>
          <p:cNvSpPr/>
          <p:nvPr/>
        </p:nvSpPr>
        <p:spPr>
          <a:xfrm>
            <a:off x="699009" y="6180974"/>
            <a:ext cx="8371840" cy="1142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Товары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849759"/>
              </p:ext>
            </p:extLst>
          </p:nvPr>
        </p:nvGraphicFramePr>
        <p:xfrm>
          <a:off x="12317982" y="7364640"/>
          <a:ext cx="9620554" cy="351490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550042">
                  <a:extLst>
                    <a:ext uri="{9D8B030D-6E8A-4147-A177-3AD203B41FA5}">
                      <a16:colId xmlns:a16="http://schemas.microsoft.com/office/drawing/2014/main" val="3395026604"/>
                    </a:ext>
                  </a:extLst>
                </a:gridCol>
                <a:gridCol w="3535256">
                  <a:extLst>
                    <a:ext uri="{9D8B030D-6E8A-4147-A177-3AD203B41FA5}">
                      <a16:colId xmlns:a16="http://schemas.microsoft.com/office/drawing/2014/main" val="4048926451"/>
                    </a:ext>
                  </a:extLst>
                </a:gridCol>
                <a:gridCol w="3535256">
                  <a:extLst>
                    <a:ext uri="{9D8B030D-6E8A-4147-A177-3AD203B41FA5}">
                      <a16:colId xmlns:a16="http://schemas.microsoft.com/office/drawing/2014/main" val="574075629"/>
                    </a:ext>
                  </a:extLst>
                </a:gridCol>
              </a:tblGrid>
              <a:tr h="773520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Фильм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Пользователь 1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Пользователь 2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905993"/>
                  </a:ext>
                </a:extLst>
              </a:tr>
              <a:tr h="775394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Гадкий Я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>
                          <a:solidFill>
                            <a:srgbClr val="FFFF00"/>
                          </a:solidFill>
                          <a:sym typeface="Wingdings" panose="05000000000000000000" pitchFamily="2" charset="2"/>
                        </a:rPr>
                        <a:t></a:t>
                      </a:r>
                      <a:endParaRPr lang="ru-RU" sz="36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>
                          <a:solidFill>
                            <a:srgbClr val="FFFF00"/>
                          </a:solidFill>
                          <a:sym typeface="Wingdings" panose="05000000000000000000" pitchFamily="2" charset="2"/>
                        </a:rPr>
                        <a:t>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367229"/>
                  </a:ext>
                </a:extLst>
              </a:tr>
              <a:tr h="775394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Мумия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>
                          <a:solidFill>
                            <a:srgbClr val="FFFF00"/>
                          </a:solidFill>
                          <a:sym typeface="Wingdings" panose="05000000000000000000" pitchFamily="2" charset="2"/>
                        </a:rPr>
                        <a:t>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>
                          <a:solidFill>
                            <a:srgbClr val="FFFF00"/>
                          </a:solidFill>
                          <a:sym typeface="Wingdings" panose="05000000000000000000" pitchFamily="2" charset="2"/>
                        </a:rPr>
                        <a:t>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237806"/>
                  </a:ext>
                </a:extLst>
              </a:tr>
              <a:tr h="775394">
                <a:tc>
                  <a:txBody>
                    <a:bodyPr/>
                    <a:lstStyle/>
                    <a:p>
                      <a:r>
                        <a:rPr lang="ru-RU" sz="3600" dirty="0" smtClean="0"/>
                        <a:t>Пираты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>
                          <a:solidFill>
                            <a:srgbClr val="FFFF00"/>
                          </a:solidFill>
                          <a:sym typeface="Wingdings" panose="05000000000000000000" pitchFamily="2" charset="2"/>
                        </a:rPr>
                        <a:t>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 smtClean="0">
                          <a:solidFill>
                            <a:srgbClr val="FFFF00"/>
                          </a:solidFill>
                          <a:sym typeface="Wingdings" panose="05000000000000000000" pitchFamily="2" charset="2"/>
                        </a:rPr>
                        <a:t>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70326"/>
                  </a:ext>
                </a:extLst>
              </a:tr>
            </a:tbl>
          </a:graphicData>
        </a:graphic>
      </p:graphicFrame>
      <p:sp>
        <p:nvSpPr>
          <p:cNvPr id="12" name="Shape 199"/>
          <p:cNvSpPr/>
          <p:nvPr/>
        </p:nvSpPr>
        <p:spPr>
          <a:xfrm>
            <a:off x="12317985" y="6180974"/>
            <a:ext cx="8371840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Предпочтения пользователей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1257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26122" y="5115580"/>
            <a:ext cx="19549605" cy="348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/>
              <a:t>О чём поговорим и что сделаем</a:t>
            </a:r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5338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94179" y="6012139"/>
            <a:ext cx="19549605" cy="1664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 smtClean="0"/>
              <a:t>Корреляция</a:t>
            </a:r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3536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Корреляция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18471651" cy="2183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Показывает статистическую взаимосвязь двух величин. Насколько изменение одной величины связано с изменением другой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корреляция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155814" y="7890892"/>
                <a:ext cx="10072373" cy="2238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6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60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  <m: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ru-RU" sz="6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814" y="7890892"/>
                <a:ext cx="10072373" cy="22389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7961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290056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1343883" y="1622123"/>
            <a:ext cx="5759811" cy="1062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800" dirty="0" smtClean="0">
                <a:latin typeface="Proxima Nova Lt" panose="02000506030000020004" pitchFamily="50" charset="0"/>
              </a:rPr>
              <a:t>Положительная</a:t>
            </a:r>
            <a:endParaRPr lang="ru-RU" sz="4800" dirty="0">
              <a:latin typeface="Proxima Nova Lt" panose="02000506030000020004" pitchFamily="50" charset="0"/>
            </a:endParaRP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371015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корреляция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cxnSp>
        <p:nvCxnSpPr>
          <p:cNvPr id="45" name="Прямая со стрелкой 44"/>
          <p:cNvCxnSpPr/>
          <p:nvPr/>
        </p:nvCxnSpPr>
        <p:spPr>
          <a:xfrm>
            <a:off x="1122370" y="5832762"/>
            <a:ext cx="6119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 flipV="1">
            <a:off x="1113133" y="2746462"/>
            <a:ext cx="9237" cy="308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Овал 46"/>
          <p:cNvSpPr/>
          <p:nvPr/>
        </p:nvSpPr>
        <p:spPr>
          <a:xfrm>
            <a:off x="1592813" y="549722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/>
          <p:cNvSpPr/>
          <p:nvPr/>
        </p:nvSpPr>
        <p:spPr>
          <a:xfrm>
            <a:off x="1808813" y="4936471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/>
          <p:cNvSpPr txBox="1"/>
          <p:nvPr/>
        </p:nvSpPr>
        <p:spPr>
          <a:xfrm>
            <a:off x="6835707" y="588368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ru-RU" dirty="0"/>
          </a:p>
        </p:txBody>
      </p:sp>
      <p:sp>
        <p:nvSpPr>
          <p:cNvPr id="50" name="TextBox 49"/>
          <p:cNvSpPr txBox="1"/>
          <p:nvPr/>
        </p:nvSpPr>
        <p:spPr>
          <a:xfrm>
            <a:off x="378566" y="256179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p:cxnSp>
        <p:nvCxnSpPr>
          <p:cNvPr id="51" name="Прямая соединительная линия 50"/>
          <p:cNvCxnSpPr/>
          <p:nvPr/>
        </p:nvCxnSpPr>
        <p:spPr>
          <a:xfrm flipV="1">
            <a:off x="1316333" y="3048638"/>
            <a:ext cx="5175907" cy="26086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Овал 51"/>
          <p:cNvSpPr/>
          <p:nvPr/>
        </p:nvSpPr>
        <p:spPr>
          <a:xfrm>
            <a:off x="3059252" y="5072219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/>
          <p:cNvSpPr/>
          <p:nvPr/>
        </p:nvSpPr>
        <p:spPr>
          <a:xfrm>
            <a:off x="2165290" y="4484513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/>
          <p:cNvSpPr/>
          <p:nvPr/>
        </p:nvSpPr>
        <p:spPr>
          <a:xfrm>
            <a:off x="5483611" y="2997721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/>
          <p:cNvSpPr/>
          <p:nvPr/>
        </p:nvSpPr>
        <p:spPr>
          <a:xfrm>
            <a:off x="3473568" y="4592513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/>
          <p:cNvSpPr/>
          <p:nvPr/>
        </p:nvSpPr>
        <p:spPr>
          <a:xfrm>
            <a:off x="3038386" y="4430449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/>
          <p:cNvSpPr/>
          <p:nvPr/>
        </p:nvSpPr>
        <p:spPr>
          <a:xfrm>
            <a:off x="3689568" y="3672072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4231330" y="3820036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/>
          <p:cNvSpPr/>
          <p:nvPr/>
        </p:nvSpPr>
        <p:spPr>
          <a:xfrm>
            <a:off x="4989914" y="4017878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6276240" y="3564072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4474982" y="2832638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TextBox 61"/>
          <p:cNvSpPr txBox="1"/>
          <p:nvPr/>
        </p:nvSpPr>
        <p:spPr>
          <a:xfrm>
            <a:off x="3514469" y="638299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≈ 0.8</a:t>
            </a:r>
            <a:endParaRPr lang="ru-RU" dirty="0"/>
          </a:p>
        </p:txBody>
      </p:sp>
      <p:cxnSp>
        <p:nvCxnSpPr>
          <p:cNvPr id="65" name="Прямая со стрелкой 64"/>
          <p:cNvCxnSpPr/>
          <p:nvPr/>
        </p:nvCxnSpPr>
        <p:spPr>
          <a:xfrm>
            <a:off x="1126988" y="11786144"/>
            <a:ext cx="6119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65"/>
          <p:cNvCxnSpPr/>
          <p:nvPr/>
        </p:nvCxnSpPr>
        <p:spPr>
          <a:xfrm flipV="1">
            <a:off x="1117751" y="8699844"/>
            <a:ext cx="9237" cy="308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840325" y="1183706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ru-RU" dirty="0"/>
          </a:p>
        </p:txBody>
      </p:sp>
      <p:sp>
        <p:nvSpPr>
          <p:cNvPr id="70" name="TextBox 69"/>
          <p:cNvSpPr txBox="1"/>
          <p:nvPr/>
        </p:nvSpPr>
        <p:spPr>
          <a:xfrm>
            <a:off x="383184" y="851517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 flipV="1">
            <a:off x="1320951" y="8786020"/>
            <a:ext cx="5175907" cy="2880589"/>
            <a:chOff x="1320951" y="8786020"/>
            <a:chExt cx="5175907" cy="2880589"/>
          </a:xfrm>
        </p:grpSpPr>
        <p:sp>
          <p:nvSpPr>
            <p:cNvPr id="67" name="Овал 66"/>
            <p:cNvSpPr/>
            <p:nvPr/>
          </p:nvSpPr>
          <p:spPr>
            <a:xfrm>
              <a:off x="1597431" y="11450609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Овал 67"/>
            <p:cNvSpPr/>
            <p:nvPr/>
          </p:nvSpPr>
          <p:spPr>
            <a:xfrm>
              <a:off x="1813431" y="10889853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1" name="Прямая соединительная линия 70"/>
            <p:cNvCxnSpPr/>
            <p:nvPr/>
          </p:nvCxnSpPr>
          <p:spPr>
            <a:xfrm flipV="1">
              <a:off x="1320951" y="9002020"/>
              <a:ext cx="5175907" cy="260863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Овал 71"/>
            <p:cNvSpPr/>
            <p:nvPr/>
          </p:nvSpPr>
          <p:spPr>
            <a:xfrm>
              <a:off x="3063870" y="11025601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Овал 72"/>
            <p:cNvSpPr/>
            <p:nvPr/>
          </p:nvSpPr>
          <p:spPr>
            <a:xfrm>
              <a:off x="2169908" y="10437895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Овал 73"/>
            <p:cNvSpPr/>
            <p:nvPr/>
          </p:nvSpPr>
          <p:spPr>
            <a:xfrm>
              <a:off x="5488229" y="8951103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Овал 74"/>
            <p:cNvSpPr/>
            <p:nvPr/>
          </p:nvSpPr>
          <p:spPr>
            <a:xfrm>
              <a:off x="3478186" y="10545895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Овал 75"/>
            <p:cNvSpPr/>
            <p:nvPr/>
          </p:nvSpPr>
          <p:spPr>
            <a:xfrm>
              <a:off x="3043004" y="10383831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Овал 76"/>
            <p:cNvSpPr/>
            <p:nvPr/>
          </p:nvSpPr>
          <p:spPr>
            <a:xfrm>
              <a:off x="3694186" y="9625454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Овал 77"/>
            <p:cNvSpPr/>
            <p:nvPr/>
          </p:nvSpPr>
          <p:spPr>
            <a:xfrm>
              <a:off x="4235948" y="9773418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Овал 78"/>
            <p:cNvSpPr/>
            <p:nvPr/>
          </p:nvSpPr>
          <p:spPr>
            <a:xfrm>
              <a:off x="4994532" y="9971260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Овал 79"/>
            <p:cNvSpPr/>
            <p:nvPr/>
          </p:nvSpPr>
          <p:spPr>
            <a:xfrm>
              <a:off x="6280858" y="9517454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Овал 80"/>
            <p:cNvSpPr/>
            <p:nvPr/>
          </p:nvSpPr>
          <p:spPr>
            <a:xfrm>
              <a:off x="4479600" y="8786020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2714379" y="12336380"/>
            <a:ext cx="23871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≈ </a:t>
            </a:r>
            <a:r>
              <a:rPr lang="ru-RU" dirty="0" smtClean="0"/>
              <a:t>- </a:t>
            </a:r>
            <a:r>
              <a:rPr lang="en-US" dirty="0" smtClean="0"/>
              <a:t>0.8</a:t>
            </a:r>
            <a:endParaRPr lang="ru-RU" dirty="0"/>
          </a:p>
        </p:txBody>
      </p:sp>
      <p:cxnSp>
        <p:nvCxnSpPr>
          <p:cNvPr id="103" name="Прямая со стрелкой 102"/>
          <p:cNvCxnSpPr/>
          <p:nvPr/>
        </p:nvCxnSpPr>
        <p:spPr>
          <a:xfrm>
            <a:off x="13440908" y="11786144"/>
            <a:ext cx="6119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 стрелкой 103"/>
          <p:cNvCxnSpPr/>
          <p:nvPr/>
        </p:nvCxnSpPr>
        <p:spPr>
          <a:xfrm flipV="1">
            <a:off x="13431671" y="8699844"/>
            <a:ext cx="9237" cy="308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9154245" y="1183706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ru-RU" dirty="0"/>
          </a:p>
        </p:txBody>
      </p:sp>
      <p:sp>
        <p:nvSpPr>
          <p:cNvPr id="106" name="TextBox 105"/>
          <p:cNvSpPr txBox="1"/>
          <p:nvPr/>
        </p:nvSpPr>
        <p:spPr>
          <a:xfrm>
            <a:off x="12697104" y="851517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p:grpSp>
        <p:nvGrpSpPr>
          <p:cNvPr id="107" name="Группа 106"/>
          <p:cNvGrpSpPr/>
          <p:nvPr/>
        </p:nvGrpSpPr>
        <p:grpSpPr>
          <a:xfrm rot="19957133" flipV="1">
            <a:off x="13634871" y="8786020"/>
            <a:ext cx="5175907" cy="2880589"/>
            <a:chOff x="1320951" y="8786020"/>
            <a:chExt cx="5175907" cy="2880589"/>
          </a:xfrm>
        </p:grpSpPr>
        <p:sp>
          <p:nvSpPr>
            <p:cNvPr id="108" name="Овал 107"/>
            <p:cNvSpPr/>
            <p:nvPr/>
          </p:nvSpPr>
          <p:spPr>
            <a:xfrm>
              <a:off x="1597431" y="11450609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9" name="Овал 108"/>
            <p:cNvSpPr/>
            <p:nvPr/>
          </p:nvSpPr>
          <p:spPr>
            <a:xfrm>
              <a:off x="1813431" y="10889853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10" name="Прямая соединительная линия 109"/>
            <p:cNvCxnSpPr/>
            <p:nvPr/>
          </p:nvCxnSpPr>
          <p:spPr>
            <a:xfrm flipV="1">
              <a:off x="1320951" y="9002020"/>
              <a:ext cx="5175907" cy="260863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Овал 110"/>
            <p:cNvSpPr/>
            <p:nvPr/>
          </p:nvSpPr>
          <p:spPr>
            <a:xfrm>
              <a:off x="3063870" y="11025601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Овал 111"/>
            <p:cNvSpPr/>
            <p:nvPr/>
          </p:nvSpPr>
          <p:spPr>
            <a:xfrm>
              <a:off x="2169908" y="10437895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3" name="Овал 112"/>
            <p:cNvSpPr/>
            <p:nvPr/>
          </p:nvSpPr>
          <p:spPr>
            <a:xfrm>
              <a:off x="5488229" y="8951103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4" name="Овал 113"/>
            <p:cNvSpPr/>
            <p:nvPr/>
          </p:nvSpPr>
          <p:spPr>
            <a:xfrm>
              <a:off x="3478186" y="10545895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5" name="Овал 114"/>
            <p:cNvSpPr/>
            <p:nvPr/>
          </p:nvSpPr>
          <p:spPr>
            <a:xfrm>
              <a:off x="3043004" y="10383831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6" name="Овал 115"/>
            <p:cNvSpPr/>
            <p:nvPr/>
          </p:nvSpPr>
          <p:spPr>
            <a:xfrm>
              <a:off x="3694186" y="9625454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7" name="Овал 116"/>
            <p:cNvSpPr/>
            <p:nvPr/>
          </p:nvSpPr>
          <p:spPr>
            <a:xfrm>
              <a:off x="4235948" y="9773418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8" name="Овал 117"/>
            <p:cNvSpPr/>
            <p:nvPr/>
          </p:nvSpPr>
          <p:spPr>
            <a:xfrm>
              <a:off x="4994532" y="9971260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9" name="Овал 118"/>
            <p:cNvSpPr/>
            <p:nvPr/>
          </p:nvSpPr>
          <p:spPr>
            <a:xfrm>
              <a:off x="6280858" y="9517454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0" name="Овал 119"/>
            <p:cNvSpPr/>
            <p:nvPr/>
          </p:nvSpPr>
          <p:spPr>
            <a:xfrm>
              <a:off x="4479600" y="8786020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15490766" y="12336380"/>
            <a:ext cx="14622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≈ </a:t>
            </a:r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122" name="Shape 199"/>
          <p:cNvSpPr/>
          <p:nvPr/>
        </p:nvSpPr>
        <p:spPr>
          <a:xfrm>
            <a:off x="1343883" y="7570838"/>
            <a:ext cx="575981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800" dirty="0" smtClean="0">
                <a:latin typeface="Proxima Nova Lt" panose="02000506030000020004" pitchFamily="50" charset="0"/>
              </a:rPr>
              <a:t>Отрицательная</a:t>
            </a:r>
            <a:endParaRPr lang="ru-RU" sz="4800" dirty="0">
              <a:latin typeface="Proxima Nova Lt" panose="02000506030000020004" pitchFamily="50" charset="0"/>
            </a:endParaRPr>
          </a:p>
        </p:txBody>
      </p:sp>
      <p:sp>
        <p:nvSpPr>
          <p:cNvPr id="123" name="Shape 199"/>
          <p:cNvSpPr/>
          <p:nvPr/>
        </p:nvSpPr>
        <p:spPr>
          <a:xfrm>
            <a:off x="13653481" y="7570838"/>
            <a:ext cx="5759811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4800" dirty="0" smtClean="0">
                <a:latin typeface="Proxima Nova Lt" panose="02000506030000020004" pitchFamily="50" charset="0"/>
              </a:rPr>
              <a:t>Отсутствие</a:t>
            </a:r>
            <a:endParaRPr lang="ru-RU" sz="4800" dirty="0">
              <a:latin typeface="Proxima Nova Lt" panose="02000506030000020004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15107532" y="3264247"/>
                <a:ext cx="4485652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−1≤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ru-RU" sz="6000" dirty="0"/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7532" y="3264247"/>
                <a:ext cx="4485652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5051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94179" y="6012139"/>
            <a:ext cx="19549605" cy="348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 smtClean="0"/>
              <a:t>Корреляция</a:t>
            </a:r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 smtClean="0"/>
              <a:t>и зависимость</a:t>
            </a:r>
            <a:endParaRPr lang="ru-RU" dirty="0"/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4001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Ложная корреляция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18471651" cy="2670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Коэффициент корреляции между X и Y </a:t>
            </a:r>
            <a:r>
              <a:rPr lang="ru-RU" sz="5200" dirty="0" smtClean="0">
                <a:latin typeface="Proxima Nova Lt" panose="02000506030000020004" pitchFamily="50" charset="0"/>
              </a:rPr>
              <a:t>более </a:t>
            </a:r>
            <a:r>
              <a:rPr lang="ru-RU" sz="5200" dirty="0">
                <a:latin typeface="Proxima Nova Lt" panose="02000506030000020004" pitchFamily="50" charset="0"/>
              </a:rPr>
              <a:t>90%</a:t>
            </a:r>
          </a:p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Верно </a:t>
            </a:r>
            <a:r>
              <a:rPr lang="ru-RU" sz="5200" dirty="0">
                <a:latin typeface="Proxima Nova Lt" panose="02000506030000020004" pitchFamily="50" charset="0"/>
              </a:rPr>
              <a:t>ли, что Y зависит от X?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корреляция и зависимость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3370659" y="11630058"/>
            <a:ext cx="6119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V="1">
            <a:off x="3361422" y="8543758"/>
            <a:ext cx="9237" cy="308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3632056" y="11118070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57102" y="1073376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083996" y="1168097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2626855" y="835909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V="1">
            <a:off x="3564622" y="8845934"/>
            <a:ext cx="5175907" cy="26086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4657450" y="10443745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4938965" y="10832875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7731900" y="879501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5721857" y="10389809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5286675" y="10227745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5876856" y="9833332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6479619" y="9617332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7238203" y="9815174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8506834" y="8591270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7831459" y="9401332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4761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Ложная корреляция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20173344" cy="780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Примеры</a:t>
            </a:r>
          </a:p>
          <a:p>
            <a:pPr marL="1080000" indent="-685800" algn="l">
              <a:lnSpc>
                <a:spcPct val="130000"/>
              </a:lnSpc>
              <a:spcBef>
                <a:spcPts val="3800"/>
              </a:spcBef>
              <a:buFont typeface="Arial" panose="020B0604020202020204" pitchFamily="34" charset="0"/>
              <a:buChar char="•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Количество пожаров пропорционально количеству машин в пожарной части.</a:t>
            </a:r>
          </a:p>
          <a:p>
            <a:pPr marL="1080000" indent="-685800" algn="l">
              <a:lnSpc>
                <a:spcPct val="130000"/>
              </a:lnSpc>
              <a:spcBef>
                <a:spcPts val="3800"/>
              </a:spcBef>
              <a:buFont typeface="Arial" panose="020B0604020202020204" pitchFamily="34" charset="0"/>
              <a:buChar char="•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Интеллект школьника хорошо коррелирует с размером его обуви.</a:t>
            </a:r>
          </a:p>
          <a:p>
            <a:pPr marL="1080000" indent="-685800" algn="l">
              <a:lnSpc>
                <a:spcPct val="130000"/>
              </a:lnSpc>
              <a:spcBef>
                <a:spcPts val="3800"/>
              </a:spcBef>
              <a:buFont typeface="Arial" panose="020B0604020202020204" pitchFamily="34" charset="0"/>
              <a:buChar char="•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Расходы на науку в США и число самоубийств имеют коэффициент корреляции 99,8%.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корреляция и зависимость</a:t>
            </a:r>
          </a:p>
        </p:txBody>
      </p:sp>
    </p:spTree>
    <p:extLst>
      <p:ext uri="{BB962C8B-B14F-4D97-AF65-F5344CB8AC3E}">
        <p14:creationId xmlns:p14="http://schemas.microsoft.com/office/powerpoint/2010/main" val="2795598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странные корреляции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18471651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5200" dirty="0">
                <a:latin typeface="Proxima Nova Lt" panose="02000506030000020004" pitchFamily="50" charset="0"/>
              </a:rPr>
              <a:t>http://www.tylervigen.com/spurious-correlations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корреляция и зависимость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891" y="6014722"/>
            <a:ext cx="16028219" cy="69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89519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странные корреляции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548783"/>
            <a:ext cx="18471651" cy="103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5200" dirty="0">
                <a:latin typeface="Proxima Nova Lt" panose="02000506030000020004" pitchFamily="50" charset="0"/>
              </a:rPr>
              <a:t>http://www.tylervigen.com/spurious-correlations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корреляция и зависимость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954" y="6401611"/>
            <a:ext cx="15004092" cy="672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8570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26122" y="6012139"/>
            <a:ext cx="19549605" cy="1695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/>
              <a:t>Что мы сегодня узнали</a:t>
            </a:r>
          </a:p>
        </p:txBody>
      </p:sp>
      <p:sp>
        <p:nvSpPr>
          <p:cNvPr id="5" name="Shape 232">
            <a:extLst>
              <a:ext uri="{FF2B5EF4-FFF2-40B4-BE49-F238E27FC236}">
                <a16:creationId xmlns:a16="http://schemas.microsoft.com/office/drawing/2014/main" id="{82AD2D01-0F02-4F95-AF4A-F60C649D3EA2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7782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99">
            <a:extLst>
              <a:ext uri="{FF2B5EF4-FFF2-40B4-BE49-F238E27FC236}">
                <a16:creationId xmlns:a16="http://schemas.microsoft.com/office/drawing/2014/main" id="{D69025E2-4747-4639-BC33-C1EAC825A7FE}"/>
              </a:ext>
            </a:extLst>
          </p:cNvPr>
          <p:cNvSpPr/>
          <p:nvPr/>
        </p:nvSpPr>
        <p:spPr>
          <a:xfrm>
            <a:off x="2567861" y="3162436"/>
            <a:ext cx="18471651" cy="4744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914400" indent="-914400" algn="l">
              <a:spcBef>
                <a:spcPts val="25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Метрики расстояний и близости объектов в применении к различным задачам.</a:t>
            </a:r>
            <a:endParaRPr lang="ru-RU" sz="5200" dirty="0">
              <a:latin typeface="Proxima Nova Lt" panose="02000506030000020004" pitchFamily="50" charset="0"/>
            </a:endParaRPr>
          </a:p>
          <a:p>
            <a:pPr marL="914400" indent="-914400" algn="l">
              <a:spcBef>
                <a:spcPts val="25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Рассмотрели идею алгоритма </a:t>
            </a:r>
            <a:r>
              <a:rPr lang="en-US" sz="5200" dirty="0" smtClean="0">
                <a:latin typeface="Proxima Nova Lt" panose="02000506030000020004" pitchFamily="50" charset="0"/>
              </a:rPr>
              <a:t>KNN.</a:t>
            </a:r>
            <a:endParaRPr lang="ru-RU" sz="5200" dirty="0">
              <a:latin typeface="Proxima Nova Lt" panose="02000506030000020004" pitchFamily="50" charset="0"/>
            </a:endParaRPr>
          </a:p>
          <a:p>
            <a:pPr marL="914400" indent="-914400" algn="l">
              <a:spcBef>
                <a:spcPts val="25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Реализовали на практике алгоритм </a:t>
            </a:r>
            <a:r>
              <a:rPr lang="en-US" sz="5200" dirty="0" smtClean="0">
                <a:latin typeface="Proxima Nova Lt" panose="02000506030000020004" pitchFamily="50" charset="0"/>
              </a:rPr>
              <a:t>KNN </a:t>
            </a:r>
            <a:r>
              <a:rPr lang="ru-RU" sz="5200" dirty="0" smtClean="0">
                <a:latin typeface="Proxima Nova Lt" panose="02000506030000020004" pitchFamily="50" charset="0"/>
              </a:rPr>
              <a:t>в задачах классификации и регрессии.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" name="Shape 197">
            <a:extLst>
              <a:ext uri="{FF2B5EF4-FFF2-40B4-BE49-F238E27FC236}">
                <a16:creationId xmlns:a16="http://schemas.microsoft.com/office/drawing/2014/main" id="{E30DEE00-9074-4824-B61F-9A3B54D91EC4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Что мы сегодня узнали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24537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3162434"/>
            <a:ext cx="19953888" cy="734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914400" indent="-914400" algn="l">
              <a:spcBef>
                <a:spcPts val="38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Что такое </a:t>
            </a:r>
            <a:r>
              <a:rPr lang="ru-RU" sz="5200" dirty="0">
                <a:latin typeface="Proxima Nova Lt" panose="02000506030000020004" pitchFamily="50" charset="0"/>
              </a:rPr>
              <a:t>близость объектов и в каких задачах это </a:t>
            </a:r>
            <a:r>
              <a:rPr lang="ru-RU" sz="5200" dirty="0" smtClean="0">
                <a:latin typeface="Proxima Nova Lt" panose="02000506030000020004" pitchFamily="50" charset="0"/>
              </a:rPr>
              <a:t>нужно: примеры</a:t>
            </a:r>
            <a:endParaRPr lang="ru-RU" sz="5200" dirty="0">
              <a:latin typeface="Proxima Nova Lt" panose="02000506030000020004" pitchFamily="50" charset="0"/>
            </a:endParaRPr>
          </a:p>
          <a:p>
            <a:pPr marL="914400" indent="-914400" algn="l">
              <a:spcBef>
                <a:spcPts val="38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Обзор матричных операций: немного практики в коде;</a:t>
            </a:r>
            <a:endParaRPr lang="ru-RU" sz="5200" dirty="0">
              <a:latin typeface="Proxima Nova Lt" panose="02000506030000020004" pitchFamily="50" charset="0"/>
            </a:endParaRPr>
          </a:p>
          <a:p>
            <a:pPr marL="914400" indent="-914400" algn="l">
              <a:spcBef>
                <a:spcPts val="38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Идея и особенности алгоритма </a:t>
            </a:r>
            <a:r>
              <a:rPr lang="en-US" sz="5200" dirty="0" smtClean="0">
                <a:latin typeface="Proxima Nova Lt" panose="02000506030000020004" pitchFamily="50" charset="0"/>
              </a:rPr>
              <a:t>KNN: </a:t>
            </a:r>
            <a:r>
              <a:rPr lang="ru-RU" sz="5200" dirty="0" smtClean="0">
                <a:latin typeface="Proxima Nova Lt" panose="02000506030000020004" pitchFamily="50" charset="0"/>
              </a:rPr>
              <a:t>теория;</a:t>
            </a:r>
            <a:endParaRPr lang="ru-RU" sz="5200" dirty="0">
              <a:latin typeface="Proxima Nova Lt" panose="02000506030000020004" pitchFamily="50" charset="0"/>
            </a:endParaRPr>
          </a:p>
          <a:p>
            <a:pPr marL="914400" indent="-914400" algn="l">
              <a:spcBef>
                <a:spcPts val="38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Пример решения задачи классификации </a:t>
            </a:r>
            <a:r>
              <a:rPr lang="en-US" sz="5200" dirty="0" smtClean="0">
                <a:latin typeface="Proxima Nova Lt" panose="02000506030000020004" pitchFamily="50" charset="0"/>
              </a:rPr>
              <a:t>KNN: </a:t>
            </a:r>
            <a:r>
              <a:rPr lang="ru-RU" sz="5200" dirty="0" smtClean="0">
                <a:latin typeface="Proxima Nova Lt" panose="02000506030000020004" pitchFamily="50" charset="0"/>
              </a:rPr>
              <a:t>практика;</a:t>
            </a:r>
            <a:endParaRPr lang="ru-RU" sz="5200" dirty="0">
              <a:latin typeface="Proxima Nova Lt" panose="02000506030000020004" pitchFamily="50" charset="0"/>
            </a:endParaRPr>
          </a:p>
          <a:p>
            <a:pPr marL="914400" indent="-914400" algn="l">
              <a:spcBef>
                <a:spcPts val="38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Пример решения задачи регрессии через </a:t>
            </a:r>
            <a:r>
              <a:rPr lang="en-US" sz="5200" dirty="0" smtClean="0">
                <a:latin typeface="Proxima Nova Lt" panose="02000506030000020004" pitchFamily="50" charset="0"/>
              </a:rPr>
              <a:t>KNN: </a:t>
            </a:r>
            <a:r>
              <a:rPr lang="ru-RU" sz="5200" dirty="0" smtClean="0">
                <a:latin typeface="Proxima Nova Lt" panose="02000506030000020004" pitchFamily="50" charset="0"/>
              </a:rPr>
              <a:t>тоже практика.</a:t>
            </a:r>
            <a:endParaRPr lang="ru-RU" sz="5200" dirty="0">
              <a:latin typeface="Proxima Nova Lt" panose="02000506030000020004" pitchFamily="50" charset="0"/>
            </a:endParaRPr>
          </a:p>
          <a:p>
            <a:pPr marL="914400" indent="-914400" algn="l">
              <a:spcBef>
                <a:spcPts val="38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ru-RU" sz="5200" dirty="0"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1159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05688" y="6012139"/>
            <a:ext cx="19549605" cy="1695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/>
              <a:t>Полезные материалы</a:t>
            </a:r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id="{D4024185-C28D-4A58-B745-1BB89F3C5BA2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054774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99">
            <a:extLst>
              <a:ext uri="{FF2B5EF4-FFF2-40B4-BE49-F238E27FC236}">
                <a16:creationId xmlns:a16="http://schemas.microsoft.com/office/drawing/2014/main" id="{D69025E2-4747-4639-BC33-C1EAC825A7FE}"/>
              </a:ext>
            </a:extLst>
          </p:cNvPr>
          <p:cNvSpPr/>
          <p:nvPr/>
        </p:nvSpPr>
        <p:spPr>
          <a:xfrm>
            <a:off x="2567861" y="3162436"/>
            <a:ext cx="18471651" cy="6345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914400" indent="-914400" algn="l">
              <a:spcBef>
                <a:spcPts val="25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Примеры различных корреляций </a:t>
            </a:r>
            <a:r>
              <a:rPr lang="en-US" sz="5200" dirty="0">
                <a:latin typeface="Proxima Nova Lt" panose="02000506030000020004" pitchFamily="50" charset="0"/>
                <a:hlinkClick r:id="rId2"/>
              </a:rPr>
              <a:t>http://</a:t>
            </a:r>
            <a:r>
              <a:rPr lang="en-US" sz="5200" dirty="0" smtClean="0">
                <a:latin typeface="Proxima Nova Lt" panose="02000506030000020004" pitchFamily="50" charset="0"/>
                <a:hlinkClick r:id="rId2"/>
              </a:rPr>
              <a:t>www.tylervigen.com/spurious-correlations</a:t>
            </a:r>
            <a:endParaRPr lang="ru-RU" sz="5200" dirty="0">
              <a:latin typeface="Proxima Nova Lt" panose="02000506030000020004" pitchFamily="50" charset="0"/>
            </a:endParaRPr>
          </a:p>
          <a:p>
            <a:pPr marL="914400" indent="-914400" algn="l">
              <a:spcBef>
                <a:spcPts val="25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Блог </a:t>
            </a:r>
            <a:r>
              <a:rPr lang="en-US" sz="5200" dirty="0" smtClean="0">
                <a:latin typeface="Proxima Nova Lt" panose="02000506030000020004" pitchFamily="50" charset="0"/>
              </a:rPr>
              <a:t>Open </a:t>
            </a:r>
            <a:r>
              <a:rPr lang="en-US" sz="5200" dirty="0">
                <a:latin typeface="Proxima Nova Lt" panose="02000506030000020004" pitchFamily="50" charset="0"/>
              </a:rPr>
              <a:t>Data Science </a:t>
            </a:r>
            <a:r>
              <a:rPr lang="en-US" sz="5200" dirty="0">
                <a:latin typeface="Proxima Nova Lt" panose="02000506030000020004" pitchFamily="50" charset="0"/>
                <a:hlinkClick r:id="rId3"/>
              </a:rPr>
              <a:t>https://habrahabr.ru/company/ods/blog/322534/#</a:t>
            </a:r>
            <a:r>
              <a:rPr lang="en-US" sz="5200" dirty="0" smtClean="0">
                <a:latin typeface="Proxima Nova Lt" panose="02000506030000020004" pitchFamily="50" charset="0"/>
                <a:hlinkClick r:id="rId3"/>
              </a:rPr>
              <a:t>metod-blizhayshih-sosedey</a:t>
            </a:r>
            <a:endParaRPr lang="en-US" sz="5200" dirty="0">
              <a:latin typeface="Proxima Nova Lt" panose="02000506030000020004" pitchFamily="50" charset="0"/>
            </a:endParaRPr>
          </a:p>
          <a:p>
            <a:pPr marL="914400" indent="-914400" algn="l">
              <a:spcBef>
                <a:spcPts val="2500"/>
              </a:spcBef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 smtClean="0">
                <a:latin typeface="Proxima Nova Lt" panose="02000506030000020004" pitchFamily="50" charset="0"/>
              </a:rPr>
              <a:t>Еще примеры метрик </a:t>
            </a:r>
            <a:r>
              <a:rPr lang="en-US" sz="5200" dirty="0">
                <a:latin typeface="Proxima Nova Lt" panose="02000506030000020004" pitchFamily="50" charset="0"/>
                <a:hlinkClick r:id="rId4"/>
              </a:rPr>
              <a:t>https://</a:t>
            </a:r>
            <a:r>
              <a:rPr lang="en-US" sz="5200" dirty="0" smtClean="0">
                <a:latin typeface="Proxima Nova Lt" panose="02000506030000020004" pitchFamily="50" charset="0"/>
                <a:hlinkClick r:id="rId4"/>
              </a:rPr>
              <a:t>ru.coursera.org/learn/supervised-learning/lecture/gqbPl/mietriki-v-knn</a:t>
            </a:r>
            <a:endParaRPr lang="ru-RU" sz="5200" dirty="0" smtClean="0">
              <a:latin typeface="Proxima Nova Lt" panose="02000506030000020004" pitchFamily="50" charset="0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" name="Shape 197">
            <a:extLst>
              <a:ext uri="{FF2B5EF4-FFF2-40B4-BE49-F238E27FC236}">
                <a16:creationId xmlns:a16="http://schemas.microsoft.com/office/drawing/2014/main" id="{E30DEE00-9074-4824-B61F-9A3B54D91EC4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Полезные материалы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68131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55"/>
          <p:cNvSpPr/>
          <p:nvPr/>
        </p:nvSpPr>
        <p:spPr>
          <a:xfrm>
            <a:off x="5923823" y="11292892"/>
            <a:ext cx="4486741" cy="77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40000"/>
              </a:lnSpc>
              <a:defRPr sz="3900" spc="273">
                <a:solidFill>
                  <a:srgbClr val="FDFFFB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r>
              <a:rPr lang="en-US" sz="3500" dirty="0" smtClean="0">
                <a:latin typeface="Proxima Nova Lt" panose="02000506030000020004" pitchFamily="50" charset="0"/>
              </a:rPr>
              <a:t>kbashevoy@gmail.com</a:t>
            </a:r>
            <a:endParaRPr sz="3500" dirty="0">
              <a:latin typeface="Proxima Nova Lt" panose="02000506030000020004" pitchFamily="50" charset="0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14299574" y="11307766"/>
            <a:ext cx="4492897" cy="790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40000"/>
              </a:lnSpc>
              <a:defRPr sz="3900" spc="273">
                <a:solidFill>
                  <a:srgbClr val="FDFFFB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r>
              <a:rPr lang="en-US" sz="3600" dirty="0">
                <a:latin typeface="Proxima Nova Lt" panose="02000506030000020004" pitchFamily="50" charset="0"/>
              </a:rPr>
              <a:t>/</a:t>
            </a:r>
            <a:r>
              <a:rPr lang="en-US" sz="3600" dirty="0" err="1">
                <a:latin typeface="Proxima Nova Lt" panose="02000506030000020004" pitchFamily="50" charset="0"/>
              </a:rPr>
              <a:t>konstantin.bashevoy</a:t>
            </a:r>
            <a:endParaRPr lang="en-US" sz="3600" dirty="0">
              <a:latin typeface="Proxima Nova Lt" panose="02000506030000020004" pitchFamily="50" charset="0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6787843" y="8531604"/>
            <a:ext cx="11062324" cy="143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40000"/>
              </a:lnSpc>
              <a:defRPr sz="10000" cap="all" spc="0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7000" dirty="0" smtClean="0"/>
              <a:t>Константин Башевой</a:t>
            </a:r>
            <a:endParaRPr lang="ru-RU" sz="7000" dirty="0"/>
          </a:p>
        </p:txBody>
      </p:sp>
      <p:sp>
        <p:nvSpPr>
          <p:cNvPr id="259" name="Shape 259"/>
          <p:cNvSpPr/>
          <p:nvPr/>
        </p:nvSpPr>
        <p:spPr>
          <a:xfrm>
            <a:off x="2701459" y="5030867"/>
            <a:ext cx="19154775" cy="210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ct val="140000"/>
              </a:lnSpc>
              <a:defRPr sz="7000" spc="140">
                <a:solidFill>
                  <a:srgbClr val="C4AFD2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pPr>
              <a:lnSpc>
                <a:spcPct val="100000"/>
              </a:lnSpc>
            </a:pPr>
            <a:r>
              <a:rPr sz="13000" dirty="0" err="1"/>
              <a:t>Спасибо</a:t>
            </a:r>
            <a:r>
              <a:rPr sz="13000" dirty="0"/>
              <a:t> </a:t>
            </a:r>
            <a:r>
              <a:rPr sz="13000" dirty="0" err="1"/>
              <a:t>за</a:t>
            </a:r>
            <a:r>
              <a:rPr sz="13000" dirty="0"/>
              <a:t> </a:t>
            </a:r>
            <a:r>
              <a:rPr sz="13000" dirty="0" err="1"/>
              <a:t>внимание</a:t>
            </a:r>
            <a:r>
              <a:rPr sz="13000" dirty="0"/>
              <a:t>!</a:t>
            </a:r>
          </a:p>
        </p:txBody>
      </p:sp>
      <p:pic>
        <p:nvPicPr>
          <p:cNvPr id="26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4415" y="10683288"/>
            <a:ext cx="715883" cy="543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13691" y="1493838"/>
            <a:ext cx="5756618" cy="160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713" y="10648168"/>
            <a:ext cx="627733" cy="62773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94179" y="6012139"/>
            <a:ext cx="19549605" cy="1695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dirty="0" smtClean="0"/>
              <a:t>Метрики расстояний</a:t>
            </a:r>
            <a:endParaRPr lang="ru-RU" dirty="0"/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1577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1" b="1180"/>
          <a:stretch/>
        </p:blipFill>
        <p:spPr>
          <a:xfrm>
            <a:off x="0" y="-27709"/>
            <a:ext cx="24383999" cy="13725422"/>
          </a:xfrm>
          <a:prstGeom prst="rect">
            <a:avLst/>
          </a:prstGeom>
        </p:spPr>
      </p:pic>
      <p:sp>
        <p:nvSpPr>
          <p:cNvPr id="197" name="Shape 197"/>
          <p:cNvSpPr/>
          <p:nvPr/>
        </p:nvSpPr>
        <p:spPr>
          <a:xfrm>
            <a:off x="2555619" y="5016373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Евклидово расстояние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PF BeauSans Pro SemiBold" panose="02000503000000020004" pitchFamily="50" charset="0"/>
              </a:rPr>
              <a:t>Метрики расстояний</a:t>
            </a:r>
            <a:endParaRPr sz="3000" dirty="0">
              <a:solidFill>
                <a:schemeClr val="accent6">
                  <a:lumMod val="60000"/>
                  <a:lumOff val="40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129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 smtClean="0"/>
              <a:t>Точки на плоскости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Евклидово расстояние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06863" y="7545824"/>
            <a:ext cx="1620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hangingPunct="1"/>
            <a:r>
              <a:rPr lang="ru-RU" sz="3600" kern="1200" dirty="0" smtClean="0">
                <a:solidFill>
                  <a:prstClr val="black"/>
                </a:solidFill>
                <a:latin typeface="Calibri" panose="020F0502020204030204"/>
              </a:rPr>
              <a:t>точка А</a:t>
            </a:r>
            <a:endParaRPr lang="ru-RU" sz="36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17372" y="5512520"/>
            <a:ext cx="1601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hangingPunct="1"/>
            <a:r>
              <a:rPr lang="ru-RU" sz="3600" kern="1200" dirty="0" smtClean="0">
                <a:solidFill>
                  <a:prstClr val="black"/>
                </a:solidFill>
                <a:latin typeface="Calibri" panose="020F0502020204030204"/>
              </a:rPr>
              <a:t>точка Б</a:t>
            </a:r>
            <a:endParaRPr lang="ru-RU" sz="36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2656952" y="8439073"/>
            <a:ext cx="216000" cy="216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Овал 41"/>
          <p:cNvSpPr/>
          <p:nvPr/>
        </p:nvSpPr>
        <p:spPr>
          <a:xfrm>
            <a:off x="6757842" y="6612448"/>
            <a:ext cx="216000" cy="21600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0841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4396</TotalTime>
  <Words>1047</Words>
  <Application>Microsoft Office PowerPoint</Application>
  <PresentationFormat>Произвольный</PresentationFormat>
  <Paragraphs>270</Paragraphs>
  <Slides>62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75" baseType="lpstr">
      <vt:lpstr>Arial</vt:lpstr>
      <vt:lpstr>Calibri</vt:lpstr>
      <vt:lpstr>Cambria Math</vt:lpstr>
      <vt:lpstr>Helvetica</vt:lpstr>
      <vt:lpstr>Helvetica Light</vt:lpstr>
      <vt:lpstr>Helvetica Neue</vt:lpstr>
      <vt:lpstr>PF BeauSans Pro SemiBold</vt:lpstr>
      <vt:lpstr>PFBeauSansPro-Bold</vt:lpstr>
      <vt:lpstr>PFBeauSansPro-Regular</vt:lpstr>
      <vt:lpstr>Proxima Nova Lt</vt:lpstr>
      <vt:lpstr>Proxima Nova Regular</vt:lpstr>
      <vt:lpstr>Wingdings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Мельниченко</dc:creator>
  <cp:lastModifiedBy>Башевой Константин Валерьевич</cp:lastModifiedBy>
  <cp:revision>116</cp:revision>
  <dcterms:modified xsi:type="dcterms:W3CDTF">2017-10-22T13:47:32Z</dcterms:modified>
</cp:coreProperties>
</file>